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2" r:id="rId1"/>
  </p:sldMasterIdLst>
  <p:notesMasterIdLst>
    <p:notesMasterId r:id="rId55"/>
  </p:notesMasterIdLst>
  <p:sldIdLst>
    <p:sldId id="256" r:id="rId2"/>
    <p:sldId id="370" r:id="rId3"/>
    <p:sldId id="296" r:id="rId4"/>
    <p:sldId id="298" r:id="rId5"/>
    <p:sldId id="406" r:id="rId6"/>
    <p:sldId id="297" r:id="rId7"/>
    <p:sldId id="334" r:id="rId8"/>
    <p:sldId id="371" r:id="rId9"/>
    <p:sldId id="275" r:id="rId10"/>
    <p:sldId id="292" r:id="rId11"/>
    <p:sldId id="336" r:id="rId12"/>
    <p:sldId id="337" r:id="rId13"/>
    <p:sldId id="338" r:id="rId14"/>
    <p:sldId id="376" r:id="rId15"/>
    <p:sldId id="372" r:id="rId16"/>
    <p:sldId id="373" r:id="rId17"/>
    <p:sldId id="374" r:id="rId18"/>
    <p:sldId id="377" r:id="rId19"/>
    <p:sldId id="375" r:id="rId20"/>
    <p:sldId id="407" r:id="rId21"/>
    <p:sldId id="408" r:id="rId22"/>
    <p:sldId id="409" r:id="rId23"/>
    <p:sldId id="410" r:id="rId24"/>
    <p:sldId id="417" r:id="rId25"/>
    <p:sldId id="411" r:id="rId26"/>
    <p:sldId id="379" r:id="rId27"/>
    <p:sldId id="380" r:id="rId28"/>
    <p:sldId id="381" r:id="rId29"/>
    <p:sldId id="382" r:id="rId30"/>
    <p:sldId id="401" r:id="rId31"/>
    <p:sldId id="393" r:id="rId32"/>
    <p:sldId id="394" r:id="rId33"/>
    <p:sldId id="392" r:id="rId34"/>
    <p:sldId id="415" r:id="rId35"/>
    <p:sldId id="414" r:id="rId36"/>
    <p:sldId id="302" r:id="rId37"/>
    <p:sldId id="383" r:id="rId38"/>
    <p:sldId id="384" r:id="rId39"/>
    <p:sldId id="385" r:id="rId40"/>
    <p:sldId id="386" r:id="rId41"/>
    <p:sldId id="387" r:id="rId42"/>
    <p:sldId id="395" r:id="rId43"/>
    <p:sldId id="389" r:id="rId44"/>
    <p:sldId id="391" r:id="rId45"/>
    <p:sldId id="390" r:id="rId46"/>
    <p:sldId id="388" r:id="rId47"/>
    <p:sldId id="398" r:id="rId48"/>
    <p:sldId id="399" r:id="rId49"/>
    <p:sldId id="400" r:id="rId50"/>
    <p:sldId id="332" r:id="rId51"/>
    <p:sldId id="412" r:id="rId52"/>
    <p:sldId id="404" r:id="rId53"/>
    <p:sldId id="416" r:id="rId54"/>
  </p:sldIdLst>
  <p:sldSz cx="9144000" cy="5143500" type="screen16x9"/>
  <p:notesSz cx="6858000" cy="9144000"/>
  <p:embeddedFontLst>
    <p:embeddedFont>
      <p:font typeface="Tahoma" panose="020B0604030504040204" pitchFamily="34" charset="0"/>
      <p:regular r:id="rId56"/>
      <p:bold r:id="rId57"/>
    </p:embeddedFont>
    <p:embeddedFont>
      <p:font typeface="Ebrima" panose="02000000000000000000" pitchFamily="2" charset="0"/>
      <p:regular r:id="rId58"/>
      <p:bold r:id="rId5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737" autoAdjust="0"/>
    <p:restoredTop sz="77066" autoAdjust="0"/>
  </p:normalViewPr>
  <p:slideViewPr>
    <p:cSldViewPr snapToGrid="0">
      <p:cViewPr varScale="1">
        <p:scale>
          <a:sx n="74" d="100"/>
          <a:sy n="74" d="100"/>
        </p:scale>
        <p:origin x="50" y="33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2.fntdata"/><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596080877"/>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Shape 15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3" name="Shape 15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5494752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Shape 15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3" name="Shape 15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8509045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http://www.americanbar.org/content/dam/aba/migrated/marketresearch/PublicDocuments/JusticeGaInAmerica2009.authcheckdam.pdf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https://www.nycourts.gov/reports/AJJI_SelfRep06.pdf</a:t>
            </a:r>
          </a:p>
          <a:p>
            <a:endParaRPr lang="en-US" dirty="0"/>
          </a:p>
        </p:txBody>
      </p:sp>
    </p:spTree>
    <p:extLst>
      <p:ext uri="{BB962C8B-B14F-4D97-AF65-F5344CB8AC3E}">
        <p14:creationId xmlns:p14="http://schemas.microsoft.com/office/powerpoint/2010/main" val="23574168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381000" y="685800"/>
            <a:ext cx="6096000" cy="3429000"/>
          </a:xfrm>
          <a:ln/>
        </p:spPr>
      </p:sp>
      <p:sp>
        <p:nvSpPr>
          <p:cNvPr id="32771" name="Notes Placeholder 2"/>
          <p:cNvSpPr>
            <a:spLocks noGrp="1"/>
          </p:cNvSpPr>
          <p:nvPr>
            <p:ph type="body" idx="1"/>
          </p:nvPr>
        </p:nvSpPr>
        <p:spPr>
          <a:noFill/>
          <a:ln/>
        </p:spPr>
        <p:txBody>
          <a:bodyPr/>
          <a:lstStyle/>
          <a:p>
            <a:pPr eaLnBrk="1" hangingPunct="1"/>
            <a:endParaRPr lang="en-US" smtClean="0">
              <a:latin typeface="Arial" pitchFamily="34" charset="0"/>
            </a:endParaRPr>
          </a:p>
        </p:txBody>
      </p:sp>
      <p:sp>
        <p:nvSpPr>
          <p:cNvPr id="32772" name="Slide Number Placeholder 3"/>
          <p:cNvSpPr>
            <a:spLocks noGrp="1"/>
          </p:cNvSpPr>
          <p:nvPr>
            <p:ph type="sldNum" sz="quarter" idx="5"/>
          </p:nvPr>
        </p:nvSpPr>
        <p:spPr>
          <a:xfrm>
            <a:off x="3970938" y="8829716"/>
            <a:ext cx="3037840" cy="465063"/>
          </a:xfrm>
          <a:prstGeom prst="rect">
            <a:avLst/>
          </a:prstGeom>
          <a:noFill/>
        </p:spPr>
        <p:txBody>
          <a:bodyPr/>
          <a:lstStyle/>
          <a:p>
            <a:fld id="{D7DF083C-A3ED-465C-9FF1-13AC1C4DE102}" type="slidenum">
              <a:rPr lang="en-US" smtClean="0">
                <a:latin typeface="Arial" pitchFamily="34" charset="0"/>
              </a:rPr>
              <a:pPr/>
              <a:t>10</a:t>
            </a:fld>
            <a:endParaRPr lang="en-US" smtClean="0">
              <a:latin typeface="Arial" pitchFamily="34" charset="0"/>
            </a:endParaRPr>
          </a:p>
        </p:txBody>
      </p:sp>
    </p:spTree>
    <p:extLst>
      <p:ext uri="{BB962C8B-B14F-4D97-AF65-F5344CB8AC3E}">
        <p14:creationId xmlns:p14="http://schemas.microsoft.com/office/powerpoint/2010/main" val="7230063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kern="1200" dirty="0" smtClean="0">
                <a:solidFill>
                  <a:schemeClr val="tx1"/>
                </a:solidFill>
                <a:effectLst/>
                <a:latin typeface="+mn-lt"/>
                <a:ea typeface="+mn-ea"/>
                <a:cs typeface="+mn-cs"/>
              </a:rPr>
              <a:t>Way back in 2001, Chicago-Kent College of Law and the Institute of Design and CALI studied this problem deeply and identified over 200 obstacles – and therefor opportunities to improve people’s use of the justice system.</a:t>
            </a:r>
            <a:endParaRPr lang="en-US" dirty="0" smtClean="0">
              <a:effectLst/>
            </a:endParaRPr>
          </a:p>
          <a:p>
            <a:endParaRPr lang="en-US" dirty="0"/>
          </a:p>
        </p:txBody>
      </p:sp>
    </p:spTree>
    <p:extLst>
      <p:ext uri="{BB962C8B-B14F-4D97-AF65-F5344CB8AC3E}">
        <p14:creationId xmlns:p14="http://schemas.microsoft.com/office/powerpoint/2010/main" val="14635274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kern="1200" dirty="0" smtClean="0">
                <a:solidFill>
                  <a:schemeClr val="tx1"/>
                </a:solidFill>
                <a:effectLst/>
                <a:latin typeface="+mn-lt"/>
                <a:ea typeface="+mn-ea"/>
                <a:cs typeface="+mn-cs"/>
              </a:rPr>
              <a:t>Way back in 2001, Chicago-Kent College of Law and the Institute of Design and CALI studied this problem deeply and identified over 200 obstacles – and therefor opportunities to improve people’s use of the justice system.</a:t>
            </a:r>
            <a:endParaRPr lang="en-US" dirty="0" smtClean="0">
              <a:effectLst/>
            </a:endParaRPr>
          </a:p>
          <a:p>
            <a:endParaRPr lang="en-US" dirty="0"/>
          </a:p>
        </p:txBody>
      </p:sp>
    </p:spTree>
    <p:extLst>
      <p:ext uri="{BB962C8B-B14F-4D97-AF65-F5344CB8AC3E}">
        <p14:creationId xmlns:p14="http://schemas.microsoft.com/office/powerpoint/2010/main" val="20319793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kern="1200" dirty="0" smtClean="0">
                <a:solidFill>
                  <a:schemeClr val="tx1"/>
                </a:solidFill>
                <a:effectLst/>
                <a:latin typeface="+mn-lt"/>
                <a:ea typeface="+mn-ea"/>
                <a:cs typeface="+mn-cs"/>
              </a:rPr>
              <a:t>The key and perhaps obvious observation is that poor people have trouble filling out legal forms. As a group, SRLs are less educated, likely that English is their second language, stressed out and … not lawyers. They are in an unfamiliar and hostile place. </a:t>
            </a:r>
            <a:endParaRPr lang="en-US" dirty="0" smtClean="0">
              <a:effectLst/>
            </a:endParaRPr>
          </a:p>
          <a:p>
            <a:endParaRPr lang="en-US" dirty="0"/>
          </a:p>
        </p:txBody>
      </p:sp>
    </p:spTree>
    <p:extLst>
      <p:ext uri="{BB962C8B-B14F-4D97-AF65-F5344CB8AC3E}">
        <p14:creationId xmlns:p14="http://schemas.microsoft.com/office/powerpoint/2010/main" val="15327007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rtl="0"/>
            <a:r>
              <a:rPr lang="en-US" sz="1100" kern="1200" dirty="0" smtClean="0">
                <a:solidFill>
                  <a:schemeClr val="tx1"/>
                </a:solidFill>
                <a:effectLst/>
                <a:latin typeface="+mn-lt"/>
                <a:ea typeface="+mn-ea"/>
                <a:cs typeface="+mn-cs"/>
              </a:rPr>
              <a:t>Forms are the structured communications of the justice system. They are precision packages of information that are their own language of how courts, judges, lawyers, government </a:t>
            </a:r>
            <a:r>
              <a:rPr lang="en-US" sz="1100" kern="1200" dirty="0" err="1" smtClean="0">
                <a:solidFill>
                  <a:schemeClr val="tx1"/>
                </a:solidFill>
                <a:effectLst/>
                <a:latin typeface="+mn-lt"/>
                <a:ea typeface="+mn-ea"/>
                <a:cs typeface="+mn-cs"/>
              </a:rPr>
              <a:t>bureacracy</a:t>
            </a:r>
            <a:r>
              <a:rPr lang="en-US" sz="1100" kern="1200" dirty="0" smtClean="0">
                <a:solidFill>
                  <a:schemeClr val="tx1"/>
                </a:solidFill>
                <a:effectLst/>
                <a:latin typeface="+mn-lt"/>
                <a:ea typeface="+mn-ea"/>
                <a:cs typeface="+mn-cs"/>
              </a:rPr>
              <a:t> (especially) talks to itself and the outside world. </a:t>
            </a:r>
            <a:endParaRPr lang="en-US" dirty="0">
              <a:effectLst/>
            </a:endParaRPr>
          </a:p>
        </p:txBody>
      </p:sp>
    </p:spTree>
    <p:extLst>
      <p:ext uri="{BB962C8B-B14F-4D97-AF65-F5344CB8AC3E}">
        <p14:creationId xmlns:p14="http://schemas.microsoft.com/office/powerpoint/2010/main" val="28723555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rtl="0"/>
            <a:r>
              <a:rPr lang="en-US" sz="1100" kern="1200" dirty="0" smtClean="0">
                <a:solidFill>
                  <a:schemeClr val="tx1"/>
                </a:solidFill>
                <a:effectLst/>
                <a:latin typeface="+mn-lt"/>
                <a:ea typeface="+mn-ea"/>
                <a:cs typeface="+mn-cs"/>
              </a:rPr>
              <a:t>Forms are the structured communications of the justice system. They are precision packages of information that are their own language of how courts, judges, lawyers, government </a:t>
            </a:r>
            <a:r>
              <a:rPr lang="en-US" sz="1100" kern="1200" dirty="0" err="1" smtClean="0">
                <a:solidFill>
                  <a:schemeClr val="tx1"/>
                </a:solidFill>
                <a:effectLst/>
                <a:latin typeface="+mn-lt"/>
                <a:ea typeface="+mn-ea"/>
                <a:cs typeface="+mn-cs"/>
              </a:rPr>
              <a:t>bureacracy</a:t>
            </a:r>
            <a:r>
              <a:rPr lang="en-US" sz="1100" kern="1200" dirty="0" smtClean="0">
                <a:solidFill>
                  <a:schemeClr val="tx1"/>
                </a:solidFill>
                <a:effectLst/>
                <a:latin typeface="+mn-lt"/>
                <a:ea typeface="+mn-ea"/>
                <a:cs typeface="+mn-cs"/>
              </a:rPr>
              <a:t> (especially) talks to itself and the outside world. </a:t>
            </a:r>
            <a:endParaRPr lang="en-US" dirty="0">
              <a:effectLst/>
            </a:endParaRPr>
          </a:p>
        </p:txBody>
      </p:sp>
    </p:spTree>
    <p:extLst>
      <p:ext uri="{BB962C8B-B14F-4D97-AF65-F5344CB8AC3E}">
        <p14:creationId xmlns:p14="http://schemas.microsoft.com/office/powerpoint/2010/main" val="33301904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kern="1200" dirty="0" smtClean="0">
                <a:solidFill>
                  <a:schemeClr val="tx1"/>
                </a:solidFill>
                <a:effectLst/>
                <a:latin typeface="+mn-lt"/>
                <a:ea typeface="+mn-ea"/>
                <a:cs typeface="+mn-cs"/>
              </a:rPr>
              <a:t>So we designed and coded an application called A2J Author that makes it easier for SRLS to fill out legal forms. </a:t>
            </a:r>
            <a:r>
              <a:rPr lang="en-US" sz="1100" kern="1200" dirty="0" err="1" smtClean="0">
                <a:solidFill>
                  <a:schemeClr val="tx1"/>
                </a:solidFill>
                <a:effectLst/>
                <a:latin typeface="+mn-lt"/>
                <a:ea typeface="+mn-ea"/>
                <a:cs typeface="+mn-cs"/>
              </a:rPr>
              <a:t>Kinda</a:t>
            </a:r>
            <a:r>
              <a:rPr lang="en-US" sz="1100" kern="1200" dirty="0" smtClean="0">
                <a:solidFill>
                  <a:schemeClr val="tx1"/>
                </a:solidFill>
                <a:effectLst/>
                <a:latin typeface="+mn-lt"/>
                <a:ea typeface="+mn-ea"/>
                <a:cs typeface="+mn-cs"/>
              </a:rPr>
              <a:t> of like LegalZoom for poor people – </a:t>
            </a:r>
            <a:r>
              <a:rPr lang="en-US" sz="1100" kern="1200" dirty="0" err="1" smtClean="0">
                <a:solidFill>
                  <a:schemeClr val="tx1"/>
                </a:solidFill>
                <a:effectLst/>
                <a:latin typeface="+mn-lt"/>
                <a:ea typeface="+mn-ea"/>
                <a:cs typeface="+mn-cs"/>
              </a:rPr>
              <a:t>LegalAidZoom</a:t>
            </a:r>
            <a:r>
              <a:rPr lang="en-US" sz="1100" kern="1200" dirty="0" smtClean="0">
                <a:solidFill>
                  <a:schemeClr val="tx1"/>
                </a:solidFill>
                <a:effectLst/>
                <a:latin typeface="+mn-lt"/>
                <a:ea typeface="+mn-ea"/>
                <a:cs typeface="+mn-cs"/>
              </a:rPr>
              <a:t>! Lots of white space. One question at a time. Popup help. Small amounts of text per screen.</a:t>
            </a:r>
            <a:endParaRPr lang="en-US" dirty="0" smtClean="0">
              <a:effectLst/>
            </a:endParaRPr>
          </a:p>
          <a:p>
            <a:endParaRPr lang="en-US" dirty="0"/>
          </a:p>
        </p:txBody>
      </p:sp>
    </p:spTree>
    <p:extLst>
      <p:ext uri="{BB962C8B-B14F-4D97-AF65-F5344CB8AC3E}">
        <p14:creationId xmlns:p14="http://schemas.microsoft.com/office/powerpoint/2010/main" val="28644394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Shape 7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8" name="Shape 7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2809723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Shape 8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3" name="Shape 8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41689272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Shape 8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3" name="Shape 8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7723574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351374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kern="1200" dirty="0" smtClean="0">
                <a:solidFill>
                  <a:schemeClr val="tx1"/>
                </a:solidFill>
                <a:effectLst/>
                <a:latin typeface="+mn-lt"/>
                <a:ea typeface="+mn-ea"/>
                <a:cs typeface="+mn-cs"/>
              </a:rPr>
              <a:t>One example - the New York Family Court uses A2J Author for several dozen different forms. They solicit feedback from users and have received thousands of comments like this. Court staff love this system too. </a:t>
            </a:r>
            <a:endParaRPr lang="en-US" dirty="0" smtClean="0">
              <a:effectLst/>
            </a:endParaRPr>
          </a:p>
          <a:p>
            <a:endParaRPr lang="en-US" dirty="0"/>
          </a:p>
        </p:txBody>
      </p:sp>
    </p:spTree>
    <p:extLst>
      <p:ext uri="{BB962C8B-B14F-4D97-AF65-F5344CB8AC3E}">
        <p14:creationId xmlns:p14="http://schemas.microsoft.com/office/powerpoint/2010/main" val="6630405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245494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182745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kern="1200" dirty="0" smtClean="0">
                <a:solidFill>
                  <a:schemeClr val="tx1"/>
                </a:solidFill>
                <a:effectLst/>
                <a:latin typeface="+mn-lt"/>
                <a:ea typeface="+mn-ea"/>
                <a:cs typeface="+mn-cs"/>
              </a:rPr>
              <a:t>And it wasn’t just transactional courses. There are forms, documents and decision trees all over the place in law and legal practice. The possibilities are only limited by our imaginations, but the tool has to be freely available, responsive to the problem space – we are constantly adding new features - and part of a new community of practice – practicing law through software. </a:t>
            </a:r>
            <a:endParaRPr lang="en-US" dirty="0" smtClean="0">
              <a:effectLst/>
            </a:endParaRPr>
          </a:p>
          <a:p>
            <a:endParaRPr lang="en-US" dirty="0"/>
          </a:p>
        </p:txBody>
      </p:sp>
    </p:spTree>
    <p:extLst>
      <p:ext uri="{BB962C8B-B14F-4D97-AF65-F5344CB8AC3E}">
        <p14:creationId xmlns:p14="http://schemas.microsoft.com/office/powerpoint/2010/main" val="1781324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Shape 15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3" name="Shape 15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330253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Shape 15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3" name="Shape 15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2067043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sp>
        <p:nvSpPr>
          <p:cNvPr id="10" name="Shape 10"/>
          <p:cNvSpPr txBox="1">
            <a:spLocks noGrp="1"/>
          </p:cNvSpPr>
          <p:nvPr>
            <p:ph type="ctrTitle"/>
          </p:nvPr>
        </p:nvSpPr>
        <p:spPr>
          <a:xfrm>
            <a:off x="311708" y="744575"/>
            <a:ext cx="8520600" cy="2052600"/>
          </a:xfrm>
          <a:prstGeom prst="rect">
            <a:avLst/>
          </a:prstGeom>
        </p:spPr>
        <p:txBody>
          <a:bodyPr lIns="91425" tIns="91425" rIns="91425" bIns="91425" anchor="b" anchorCtr="0"/>
          <a:lstStyle>
            <a:lvl1pPr lvl="0" algn="ctr">
              <a:spcBef>
                <a:spcPts val="0"/>
              </a:spcBef>
              <a:buSzPct val="100000"/>
              <a:defRPr sz="5200"/>
            </a:lvl1pPr>
            <a:lvl2pPr lvl="1" algn="ctr">
              <a:spcBef>
                <a:spcPts val="0"/>
              </a:spcBef>
              <a:buSzPct val="100000"/>
              <a:defRPr sz="5200"/>
            </a:lvl2pPr>
            <a:lvl3pPr lvl="2" algn="ctr">
              <a:spcBef>
                <a:spcPts val="0"/>
              </a:spcBef>
              <a:buSzPct val="100000"/>
              <a:defRPr sz="5200"/>
            </a:lvl3pPr>
            <a:lvl4pPr lvl="3" algn="ctr">
              <a:spcBef>
                <a:spcPts val="0"/>
              </a:spcBef>
              <a:buSzPct val="100000"/>
              <a:defRPr sz="5200"/>
            </a:lvl4pPr>
            <a:lvl5pPr lvl="4" algn="ctr">
              <a:spcBef>
                <a:spcPts val="0"/>
              </a:spcBef>
              <a:buSzPct val="100000"/>
              <a:defRPr sz="5200"/>
            </a:lvl5pPr>
            <a:lvl6pPr lvl="5" algn="ctr">
              <a:spcBef>
                <a:spcPts val="0"/>
              </a:spcBef>
              <a:buSzPct val="100000"/>
              <a:defRPr sz="5200"/>
            </a:lvl6pPr>
            <a:lvl7pPr lvl="6" algn="ctr">
              <a:spcBef>
                <a:spcPts val="0"/>
              </a:spcBef>
              <a:buSzPct val="100000"/>
              <a:defRPr sz="5200"/>
            </a:lvl7pPr>
            <a:lvl8pPr lvl="7" algn="ctr">
              <a:spcBef>
                <a:spcPts val="0"/>
              </a:spcBef>
              <a:buSzPct val="100000"/>
              <a:defRPr sz="5200"/>
            </a:lvl8pPr>
            <a:lvl9pPr lvl="8" algn="ctr">
              <a:spcBef>
                <a:spcPts val="0"/>
              </a:spcBef>
              <a:buSzPct val="100000"/>
              <a:defRPr sz="5200"/>
            </a:lvl9pPr>
          </a:lstStyle>
          <a:p>
            <a:endParaRPr/>
          </a:p>
        </p:txBody>
      </p:sp>
      <p:sp>
        <p:nvSpPr>
          <p:cNvPr id="11" name="Shape 11"/>
          <p:cNvSpPr txBox="1">
            <a:spLocks noGrp="1"/>
          </p:cNvSpPr>
          <p:nvPr>
            <p:ph type="subTitle" idx="1"/>
          </p:nvPr>
        </p:nvSpPr>
        <p:spPr>
          <a:xfrm>
            <a:off x="311700" y="2834125"/>
            <a:ext cx="8520600" cy="7926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800"/>
            </a:lvl1pPr>
            <a:lvl2pPr lvl="1" algn="ctr">
              <a:lnSpc>
                <a:spcPct val="100000"/>
              </a:lnSpc>
              <a:spcBef>
                <a:spcPts val="0"/>
              </a:spcBef>
              <a:spcAft>
                <a:spcPts val="0"/>
              </a:spcAft>
              <a:buSzPct val="100000"/>
              <a:buNone/>
              <a:defRPr sz="2800"/>
            </a:lvl2pPr>
            <a:lvl3pPr lvl="2" algn="ctr">
              <a:lnSpc>
                <a:spcPct val="100000"/>
              </a:lnSpc>
              <a:spcBef>
                <a:spcPts val="0"/>
              </a:spcBef>
              <a:spcAft>
                <a:spcPts val="0"/>
              </a:spcAft>
              <a:buSzPct val="100000"/>
              <a:buNone/>
              <a:defRPr sz="2800"/>
            </a:lvl3pPr>
            <a:lvl4pPr lvl="3" algn="ctr">
              <a:lnSpc>
                <a:spcPct val="100000"/>
              </a:lnSpc>
              <a:spcBef>
                <a:spcPts val="0"/>
              </a:spcBef>
              <a:spcAft>
                <a:spcPts val="0"/>
              </a:spcAft>
              <a:buSzPct val="100000"/>
              <a:buNone/>
              <a:defRPr sz="2800"/>
            </a:lvl4pPr>
            <a:lvl5pPr lvl="4" algn="ctr">
              <a:lnSpc>
                <a:spcPct val="100000"/>
              </a:lnSpc>
              <a:spcBef>
                <a:spcPts val="0"/>
              </a:spcBef>
              <a:spcAft>
                <a:spcPts val="0"/>
              </a:spcAft>
              <a:buSzPct val="100000"/>
              <a:buNone/>
              <a:defRPr sz="2800"/>
            </a:lvl5pPr>
            <a:lvl6pPr lvl="5" algn="ctr">
              <a:lnSpc>
                <a:spcPct val="100000"/>
              </a:lnSpc>
              <a:spcBef>
                <a:spcPts val="0"/>
              </a:spcBef>
              <a:spcAft>
                <a:spcPts val="0"/>
              </a:spcAft>
              <a:buSzPct val="100000"/>
              <a:buNone/>
              <a:defRPr sz="2800"/>
            </a:lvl6pPr>
            <a:lvl7pPr lvl="6" algn="ctr">
              <a:lnSpc>
                <a:spcPct val="100000"/>
              </a:lnSpc>
              <a:spcBef>
                <a:spcPts val="0"/>
              </a:spcBef>
              <a:spcAft>
                <a:spcPts val="0"/>
              </a:spcAft>
              <a:buSzPct val="100000"/>
              <a:buNone/>
              <a:defRPr sz="2800"/>
            </a:lvl7pPr>
            <a:lvl8pPr lvl="7" algn="ctr">
              <a:lnSpc>
                <a:spcPct val="100000"/>
              </a:lnSpc>
              <a:spcBef>
                <a:spcPts val="0"/>
              </a:spcBef>
              <a:spcAft>
                <a:spcPts val="0"/>
              </a:spcAft>
              <a:buSzPct val="100000"/>
              <a:buNone/>
              <a:defRPr sz="2800"/>
            </a:lvl8pPr>
            <a:lvl9pPr lvl="8" algn="ctr">
              <a:lnSpc>
                <a:spcPct val="100000"/>
              </a:lnSpc>
              <a:spcBef>
                <a:spcPts val="0"/>
              </a:spcBef>
              <a:spcAft>
                <a:spcPts val="0"/>
              </a:spcAft>
              <a:buSzPct val="100000"/>
              <a:buNone/>
              <a:defRPr sz="2800"/>
            </a:lvl9pPr>
          </a:lstStyle>
          <a:p>
            <a:endParaRPr/>
          </a:p>
        </p:txBody>
      </p:sp>
      <p:sp>
        <p:nvSpPr>
          <p:cNvPr id="12" name="Shape 12"/>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311700" y="2150850"/>
            <a:ext cx="8520600" cy="841800"/>
          </a:xfrm>
          <a:prstGeom prst="rect">
            <a:avLst/>
          </a:prstGeom>
        </p:spPr>
        <p:txBody>
          <a:bodyPr lIns="91425" tIns="91425" rIns="91425" bIns="91425" anchor="ctr" anchorCtr="0"/>
          <a:lstStyle>
            <a:lvl1pPr lvl="0" algn="ctr">
              <a:spcBef>
                <a:spcPts val="0"/>
              </a:spcBef>
              <a:buSzPct val="100000"/>
              <a:defRPr sz="3600"/>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a:endParaRPr/>
          </a:p>
        </p:txBody>
      </p:sp>
      <p:sp>
        <p:nvSpPr>
          <p:cNvPr id="15" name="Shape 15"/>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8" name="Shape 18"/>
          <p:cNvSpPr txBox="1">
            <a:spLocks noGrp="1"/>
          </p:cNvSpPr>
          <p:nvPr>
            <p:ph type="body" idx="1"/>
          </p:nvPr>
        </p:nvSpPr>
        <p:spPr>
          <a:xfrm>
            <a:off x="311700" y="1152475"/>
            <a:ext cx="8520600" cy="34164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9" name="Shape 19"/>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0"/>
        <p:cNvGrpSpPr/>
        <p:nvPr/>
      </p:nvGrpSpPr>
      <p:grpSpPr>
        <a:xfrm>
          <a:off x="0" y="0"/>
          <a:ext cx="0" cy="0"/>
          <a:chOff x="0" y="0"/>
          <a:chExt cx="0" cy="0"/>
        </a:xfrm>
      </p:grpSpPr>
      <p:sp>
        <p:nvSpPr>
          <p:cNvPr id="21" name="Shape 21"/>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2" name="Shape 22"/>
          <p:cNvSpPr txBox="1">
            <a:spLocks noGrp="1"/>
          </p:cNvSpPr>
          <p:nvPr>
            <p:ph type="body" idx="1"/>
          </p:nvPr>
        </p:nvSpPr>
        <p:spPr>
          <a:xfrm>
            <a:off x="311700" y="1152475"/>
            <a:ext cx="3999900" cy="34164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3" name="Shape 23"/>
          <p:cNvSpPr txBox="1">
            <a:spLocks noGrp="1"/>
          </p:cNvSpPr>
          <p:nvPr>
            <p:ph type="body" idx="2"/>
          </p:nvPr>
        </p:nvSpPr>
        <p:spPr>
          <a:xfrm>
            <a:off x="4832400" y="1152475"/>
            <a:ext cx="3999900" cy="34164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4" name="Shape 2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7" name="Shape 27"/>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311700" y="555600"/>
            <a:ext cx="2808000" cy="755700"/>
          </a:xfrm>
          <a:prstGeom prst="rect">
            <a:avLst/>
          </a:prstGeom>
        </p:spPr>
        <p:txBody>
          <a:bodyPr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30" name="Shape 30"/>
          <p:cNvSpPr txBox="1">
            <a:spLocks noGrp="1"/>
          </p:cNvSpPr>
          <p:nvPr>
            <p:ph type="body" idx="1"/>
          </p:nvPr>
        </p:nvSpPr>
        <p:spPr>
          <a:xfrm>
            <a:off x="311700" y="1389600"/>
            <a:ext cx="2808000" cy="3179400"/>
          </a:xfrm>
          <a:prstGeom prst="rect">
            <a:avLst/>
          </a:prstGeom>
        </p:spPr>
        <p:txBody>
          <a:bodyPr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1" name="Shape 31"/>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490250" y="450150"/>
            <a:ext cx="6367800" cy="4090800"/>
          </a:xfrm>
          <a:prstGeom prst="rect">
            <a:avLst/>
          </a:prstGeom>
        </p:spPr>
        <p:txBody>
          <a:bodyPr lIns="91425" tIns="91425" rIns="91425" bIns="91425" anchor="ctr" anchorCtr="0"/>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a:endParaRPr/>
          </a:p>
        </p:txBody>
      </p:sp>
      <p:sp>
        <p:nvSpPr>
          <p:cNvPr id="34" name="Shape 3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35"/>
        <p:cNvGrpSpPr/>
        <p:nvPr/>
      </p:nvGrpSpPr>
      <p:grpSpPr>
        <a:xfrm>
          <a:off x="0" y="0"/>
          <a:ext cx="0" cy="0"/>
          <a:chOff x="0" y="0"/>
          <a:chExt cx="0" cy="0"/>
        </a:xfrm>
      </p:grpSpPr>
      <p:sp>
        <p:nvSpPr>
          <p:cNvPr id="36" name="Shape 36"/>
          <p:cNvSpPr/>
          <p:nvPr/>
        </p:nvSpPr>
        <p:spPr>
          <a:xfrm>
            <a:off x="4572000" y="-125"/>
            <a:ext cx="4572000" cy="5143500"/>
          </a:xfrm>
          <a:prstGeom prst="rect">
            <a:avLst/>
          </a:prstGeom>
          <a:solidFill>
            <a:schemeClr val="lt2"/>
          </a:solidFill>
          <a:ln>
            <a:noFill/>
          </a:ln>
        </p:spPr>
        <p:txBody>
          <a:bodyPr lIns="91425" tIns="91425" rIns="91425" bIns="91425" anchor="ctr" anchorCtr="0">
            <a:noAutofit/>
          </a:bodyPr>
          <a:lstStyle/>
          <a:p>
            <a:pPr lvl="0">
              <a:spcBef>
                <a:spcPts val="0"/>
              </a:spcBef>
              <a:buNone/>
            </a:pPr>
            <a:endParaRPr/>
          </a:p>
        </p:txBody>
      </p:sp>
      <p:sp>
        <p:nvSpPr>
          <p:cNvPr id="37" name="Shape 37"/>
          <p:cNvSpPr txBox="1">
            <a:spLocks noGrp="1"/>
          </p:cNvSpPr>
          <p:nvPr>
            <p:ph type="title"/>
          </p:nvPr>
        </p:nvSpPr>
        <p:spPr>
          <a:xfrm>
            <a:off x="265500" y="1233175"/>
            <a:ext cx="4045200" cy="1482300"/>
          </a:xfrm>
          <a:prstGeom prst="rect">
            <a:avLst/>
          </a:prstGeom>
        </p:spPr>
        <p:txBody>
          <a:bodyPr lIns="91425" tIns="91425" rIns="91425" bIns="91425" anchor="b" anchorCtr="0"/>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a:endParaRPr/>
          </a:p>
        </p:txBody>
      </p:sp>
      <p:sp>
        <p:nvSpPr>
          <p:cNvPr id="38" name="Shape 38"/>
          <p:cNvSpPr txBox="1">
            <a:spLocks noGrp="1"/>
          </p:cNvSpPr>
          <p:nvPr>
            <p:ph type="subTitle" idx="1"/>
          </p:nvPr>
        </p:nvSpPr>
        <p:spPr>
          <a:xfrm>
            <a:off x="265500" y="2803075"/>
            <a:ext cx="4045200" cy="12351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a:endParaRPr/>
          </a:p>
        </p:txBody>
      </p:sp>
      <p:sp>
        <p:nvSpPr>
          <p:cNvPr id="39" name="Shape 39"/>
          <p:cNvSpPr txBox="1">
            <a:spLocks noGrp="1"/>
          </p:cNvSpPr>
          <p:nvPr>
            <p:ph type="body" idx="2"/>
          </p:nvPr>
        </p:nvSpPr>
        <p:spPr>
          <a:xfrm>
            <a:off x="4939500" y="724075"/>
            <a:ext cx="3837000" cy="3695100"/>
          </a:xfrm>
          <a:prstGeom prst="rect">
            <a:avLst/>
          </a:prstGeom>
        </p:spPr>
        <p:txBody>
          <a:bodyPr lIns="91425" tIns="91425" rIns="91425" bIns="91425" anchor="ctr"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0" name="Shape 40"/>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41"/>
        <p:cNvGrpSpPr/>
        <p:nvPr/>
      </p:nvGrpSpPr>
      <p:grpSpPr>
        <a:xfrm>
          <a:off x="0" y="0"/>
          <a:ext cx="0" cy="0"/>
          <a:chOff x="0" y="0"/>
          <a:chExt cx="0" cy="0"/>
        </a:xfrm>
      </p:grpSpPr>
      <p:sp>
        <p:nvSpPr>
          <p:cNvPr id="42" name="Shape 42"/>
          <p:cNvSpPr txBox="1">
            <a:spLocks noGrp="1"/>
          </p:cNvSpPr>
          <p:nvPr>
            <p:ph type="body" idx="1"/>
          </p:nvPr>
        </p:nvSpPr>
        <p:spPr>
          <a:xfrm>
            <a:off x="311700" y="4230575"/>
            <a:ext cx="5998800" cy="605100"/>
          </a:xfrm>
          <a:prstGeom prst="rect">
            <a:avLst/>
          </a:prstGeom>
        </p:spPr>
        <p:txBody>
          <a:bodyPr lIns="91425" tIns="91425" rIns="91425" bIns="91425" anchor="ctr" anchorCtr="0"/>
          <a:lstStyle>
            <a:lvl1pPr lvl="0">
              <a:lnSpc>
                <a:spcPct val="100000"/>
              </a:lnSpc>
              <a:spcBef>
                <a:spcPts val="0"/>
              </a:spcBef>
              <a:spcAft>
                <a:spcPts val="0"/>
              </a:spcAft>
              <a:buNone/>
              <a:defRPr/>
            </a:lvl1pPr>
          </a:lstStyle>
          <a:p>
            <a:endParaRPr/>
          </a:p>
        </p:txBody>
      </p:sp>
      <p:sp>
        <p:nvSpPr>
          <p:cNvPr id="43" name="Shape 43"/>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311700" y="1106125"/>
            <a:ext cx="8520600" cy="1963500"/>
          </a:xfrm>
          <a:prstGeom prst="rect">
            <a:avLst/>
          </a:prstGeom>
        </p:spPr>
        <p:txBody>
          <a:bodyPr lIns="91425" tIns="91425" rIns="91425" bIns="91425" anchor="b" anchorCtr="0"/>
          <a:lstStyle>
            <a:lvl1pPr lvl="0" algn="ctr">
              <a:spcBef>
                <a:spcPts val="0"/>
              </a:spcBef>
              <a:buSzPct val="100000"/>
              <a:defRPr sz="12000"/>
            </a:lvl1pPr>
            <a:lvl2pPr lvl="1" algn="ctr">
              <a:spcBef>
                <a:spcPts val="0"/>
              </a:spcBef>
              <a:buSzPct val="100000"/>
              <a:defRPr sz="12000"/>
            </a:lvl2pPr>
            <a:lvl3pPr lvl="2" algn="ctr">
              <a:spcBef>
                <a:spcPts val="0"/>
              </a:spcBef>
              <a:buSzPct val="100000"/>
              <a:defRPr sz="12000"/>
            </a:lvl3pPr>
            <a:lvl4pPr lvl="3" algn="ctr">
              <a:spcBef>
                <a:spcPts val="0"/>
              </a:spcBef>
              <a:buSzPct val="100000"/>
              <a:defRPr sz="12000"/>
            </a:lvl4pPr>
            <a:lvl5pPr lvl="4" algn="ctr">
              <a:spcBef>
                <a:spcPts val="0"/>
              </a:spcBef>
              <a:buSzPct val="100000"/>
              <a:defRPr sz="12000"/>
            </a:lvl5pPr>
            <a:lvl6pPr lvl="5" algn="ctr">
              <a:spcBef>
                <a:spcPts val="0"/>
              </a:spcBef>
              <a:buSzPct val="100000"/>
              <a:defRPr sz="12000"/>
            </a:lvl6pPr>
            <a:lvl7pPr lvl="6" algn="ctr">
              <a:spcBef>
                <a:spcPts val="0"/>
              </a:spcBef>
              <a:buSzPct val="100000"/>
              <a:defRPr sz="12000"/>
            </a:lvl7pPr>
            <a:lvl8pPr lvl="7" algn="ctr">
              <a:spcBef>
                <a:spcPts val="0"/>
              </a:spcBef>
              <a:buSzPct val="100000"/>
              <a:defRPr sz="12000"/>
            </a:lvl8pPr>
            <a:lvl9pPr lvl="8" algn="ctr">
              <a:spcBef>
                <a:spcPts val="0"/>
              </a:spcBef>
              <a:buSzPct val="100000"/>
              <a:defRPr sz="12000"/>
            </a:lvl9pPr>
          </a:lstStyle>
          <a:p>
            <a:endParaRPr/>
          </a:p>
        </p:txBody>
      </p:sp>
      <p:sp>
        <p:nvSpPr>
          <p:cNvPr id="46" name="Shape 46"/>
          <p:cNvSpPr txBox="1">
            <a:spLocks noGrp="1"/>
          </p:cNvSpPr>
          <p:nvPr>
            <p:ph type="body" idx="1"/>
          </p:nvPr>
        </p:nvSpPr>
        <p:spPr>
          <a:xfrm>
            <a:off x="311700" y="3152225"/>
            <a:ext cx="8520600" cy="1300800"/>
          </a:xfrm>
          <a:prstGeom prst="rect">
            <a:avLst/>
          </a:prstGeom>
        </p:spPr>
        <p:txBody>
          <a:bodyPr lIns="91425" tIns="91425" rIns="91425" bIns="91425" anchor="t"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a:p>
        </p:txBody>
      </p:sp>
      <p:sp>
        <p:nvSpPr>
          <p:cNvPr id="47" name="Shape 47"/>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Slide">
    <p:bg>
      <p:bgPr>
        <a:blipFill rotWithShape="1">
          <a:blip r:embed="rId2">
            <a:alphaModFix/>
          </a:blip>
          <a:stretch>
            <a:fillRect/>
          </a:stretch>
        </a:blipFill>
        <a:effectLst/>
      </p:bgPr>
    </p:bg>
    <p:spTree>
      <p:nvGrpSpPr>
        <p:cNvPr id="1" name="Shape 50"/>
        <p:cNvGrpSpPr/>
        <p:nvPr/>
      </p:nvGrpSpPr>
      <p:grpSpPr>
        <a:xfrm>
          <a:off x="0" y="0"/>
          <a:ext cx="0" cy="0"/>
          <a:chOff x="0" y="0"/>
          <a:chExt cx="0" cy="0"/>
        </a:xfrm>
      </p:grpSpPr>
      <p:sp>
        <p:nvSpPr>
          <p:cNvPr id="51" name="Shape 51"/>
          <p:cNvSpPr txBox="1">
            <a:spLocks noGrp="1"/>
          </p:cNvSpPr>
          <p:nvPr>
            <p:ph type="ctrTitle"/>
          </p:nvPr>
        </p:nvSpPr>
        <p:spPr>
          <a:xfrm>
            <a:off x="627077" y="1314450"/>
            <a:ext cx="6425100" cy="857400"/>
          </a:xfrm>
          <a:prstGeom prst="rect">
            <a:avLst/>
          </a:prstGeom>
          <a:noFill/>
          <a:ln>
            <a:noFill/>
          </a:ln>
        </p:spPr>
        <p:txBody>
          <a:bodyPr lIns="91425" tIns="91425" rIns="91425" bIns="91425" anchor="ctr" anchorCtr="0"/>
          <a:lstStyle>
            <a:lvl1pPr marL="0" marR="0" lvl="0" indent="0" algn="l" rtl="0">
              <a:spcBef>
                <a:spcPts val="0"/>
              </a:spcBef>
              <a:buClr>
                <a:schemeClr val="dk2"/>
              </a:buClr>
              <a:buFont typeface="Tahoma"/>
              <a:buNone/>
              <a:defRPr sz="3200" b="1" i="0" u="none" strike="noStrike" cap="none">
                <a:solidFill>
                  <a:schemeClr val="dk2"/>
                </a:solidFill>
                <a:latin typeface="Tahoma"/>
                <a:ea typeface="Tahoma"/>
                <a:cs typeface="Tahoma"/>
                <a:sym typeface="Tahoma"/>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52" name="Shape 52"/>
          <p:cNvSpPr txBox="1">
            <a:spLocks noGrp="1"/>
          </p:cNvSpPr>
          <p:nvPr>
            <p:ph type="subTitle" idx="1"/>
          </p:nvPr>
        </p:nvSpPr>
        <p:spPr>
          <a:xfrm>
            <a:off x="627077" y="2250582"/>
            <a:ext cx="6400800" cy="621300"/>
          </a:xfrm>
          <a:prstGeom prst="rect">
            <a:avLst/>
          </a:prstGeom>
          <a:noFill/>
          <a:ln>
            <a:noFill/>
          </a:ln>
        </p:spPr>
        <p:txBody>
          <a:bodyPr lIns="91425" tIns="91425" rIns="91425" bIns="91425" anchor="t" anchorCtr="0"/>
          <a:lstStyle>
            <a:lvl1pPr marL="0" marR="0" lvl="0" indent="0" algn="l" rtl="0">
              <a:lnSpc>
                <a:spcPct val="100000"/>
              </a:lnSpc>
              <a:spcBef>
                <a:spcPts val="1200"/>
              </a:spcBef>
              <a:spcAft>
                <a:spcPts val="0"/>
              </a:spcAft>
              <a:buClr>
                <a:schemeClr val="accent3"/>
              </a:buClr>
              <a:buFont typeface="Arial"/>
              <a:buNone/>
              <a:defRPr sz="2000" b="0" i="0" u="none" strike="noStrike" cap="none">
                <a:solidFill>
                  <a:schemeClr val="dk2"/>
                </a:solidFill>
                <a:latin typeface="Arial"/>
                <a:ea typeface="Arial"/>
                <a:cs typeface="Arial"/>
                <a:sym typeface="Arial"/>
              </a:defRPr>
            </a:lvl1pPr>
            <a:lvl2pPr marL="457200" marR="0" lvl="1" indent="0" algn="ctr" rtl="0">
              <a:lnSpc>
                <a:spcPct val="100000"/>
              </a:lnSpc>
              <a:spcBef>
                <a:spcPts val="600"/>
              </a:spcBef>
              <a:buClr>
                <a:schemeClr val="accent3"/>
              </a:buClr>
              <a:buFont typeface="Arial"/>
              <a:buNone/>
              <a:defRPr sz="1800" b="0" i="0" u="none" strike="noStrike" cap="none">
                <a:solidFill>
                  <a:srgbClr val="888888"/>
                </a:solidFill>
                <a:latin typeface="Tahoma"/>
                <a:ea typeface="Tahoma"/>
                <a:cs typeface="Tahoma"/>
                <a:sym typeface="Tahoma"/>
              </a:defRPr>
            </a:lvl2pPr>
            <a:lvl3pPr marL="914400" marR="0" lvl="2" indent="0" algn="ctr" rtl="0">
              <a:lnSpc>
                <a:spcPct val="100000"/>
              </a:lnSpc>
              <a:spcBef>
                <a:spcPts val="600"/>
              </a:spcBef>
              <a:buClr>
                <a:schemeClr val="accent3"/>
              </a:buClr>
              <a:buFont typeface="Arial"/>
              <a:buNone/>
              <a:defRPr sz="1600" b="0" i="0" u="none" strike="noStrike" cap="none">
                <a:solidFill>
                  <a:srgbClr val="888888"/>
                </a:solidFill>
                <a:latin typeface="Tahoma"/>
                <a:ea typeface="Tahoma"/>
                <a:cs typeface="Tahoma"/>
                <a:sym typeface="Tahoma"/>
              </a:defRPr>
            </a:lvl3pPr>
            <a:lvl4pPr marL="1371600" marR="0" lvl="3" indent="0" algn="ctr" rtl="0">
              <a:lnSpc>
                <a:spcPct val="100000"/>
              </a:lnSpc>
              <a:spcBef>
                <a:spcPts val="600"/>
              </a:spcBef>
              <a:buClr>
                <a:schemeClr val="accent3"/>
              </a:buClr>
              <a:buFont typeface="Arial"/>
              <a:buNone/>
              <a:defRPr sz="1400" b="0" i="0" u="none" strike="noStrike" cap="none">
                <a:solidFill>
                  <a:srgbClr val="888888"/>
                </a:solidFill>
                <a:latin typeface="Tahoma"/>
                <a:ea typeface="Tahoma"/>
                <a:cs typeface="Tahoma"/>
                <a:sym typeface="Tahoma"/>
              </a:defRPr>
            </a:lvl4pPr>
            <a:lvl5pPr marL="1828800" marR="0" lvl="4" indent="0" algn="ctr" rtl="0">
              <a:spcBef>
                <a:spcPts val="400"/>
              </a:spcBef>
              <a:buClr>
                <a:schemeClr val="dk2"/>
              </a:buClr>
              <a:buFont typeface="Arial"/>
              <a:buNone/>
              <a:defRPr sz="2000" b="0" i="0" u="none" strike="noStrike" cap="none">
                <a:solidFill>
                  <a:srgbClr val="888888"/>
                </a:solidFill>
                <a:latin typeface="Arial"/>
                <a:ea typeface="Arial"/>
                <a:cs typeface="Arial"/>
                <a:sym typeface="Arial"/>
              </a:defRPr>
            </a:lvl5pPr>
            <a:lvl6pPr marL="2286000" marR="0" lvl="5" indent="0" algn="ctr" rtl="0">
              <a:spcBef>
                <a:spcPts val="400"/>
              </a:spcBef>
              <a:buClr>
                <a:srgbClr val="888888"/>
              </a:buClr>
              <a:buFont typeface="Arial"/>
              <a:buNone/>
              <a:defRPr sz="2000" b="0" i="0" u="none" strike="noStrike" cap="none">
                <a:solidFill>
                  <a:srgbClr val="888888"/>
                </a:solidFill>
                <a:latin typeface="Arial"/>
                <a:ea typeface="Arial"/>
                <a:cs typeface="Arial"/>
                <a:sym typeface="Arial"/>
              </a:defRPr>
            </a:lvl6pPr>
            <a:lvl7pPr marL="2743200" marR="0" lvl="6" indent="0" algn="ctr" rtl="0">
              <a:spcBef>
                <a:spcPts val="400"/>
              </a:spcBef>
              <a:buClr>
                <a:srgbClr val="888888"/>
              </a:buClr>
              <a:buFont typeface="Arial"/>
              <a:buNone/>
              <a:defRPr sz="2000" b="0" i="0" u="none" strike="noStrike" cap="none">
                <a:solidFill>
                  <a:srgbClr val="888888"/>
                </a:solidFill>
                <a:latin typeface="Arial"/>
                <a:ea typeface="Arial"/>
                <a:cs typeface="Arial"/>
                <a:sym typeface="Arial"/>
              </a:defRPr>
            </a:lvl7pPr>
            <a:lvl8pPr marL="3200400" marR="0" lvl="7" indent="0" algn="ctr" rtl="0">
              <a:spcBef>
                <a:spcPts val="400"/>
              </a:spcBef>
              <a:buClr>
                <a:srgbClr val="888888"/>
              </a:buClr>
              <a:buFont typeface="Arial"/>
              <a:buNone/>
              <a:defRPr sz="2000" b="0" i="0" u="none" strike="noStrike" cap="none">
                <a:solidFill>
                  <a:srgbClr val="888888"/>
                </a:solidFill>
                <a:latin typeface="Arial"/>
                <a:ea typeface="Arial"/>
                <a:cs typeface="Arial"/>
                <a:sym typeface="Arial"/>
              </a:defRPr>
            </a:lvl8pPr>
            <a:lvl9pPr marL="3657600" marR="0" lvl="8" indent="0" algn="ctr" rtl="0">
              <a:spcBef>
                <a:spcPts val="400"/>
              </a:spcBef>
              <a:buClr>
                <a:srgbClr val="888888"/>
              </a:buClr>
              <a:buFont typeface="Arial"/>
              <a:buNone/>
              <a:defRPr sz="2000" b="0" i="0" u="none" strike="noStrike" cap="none">
                <a:solidFill>
                  <a:srgbClr val="888888"/>
                </a:solidFill>
                <a:latin typeface="Arial"/>
                <a:ea typeface="Arial"/>
                <a:cs typeface="Arial"/>
                <a:sym typeface="Arial"/>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and Content">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368300" y="141935"/>
            <a:ext cx="6217800" cy="758400"/>
          </a:xfrm>
          <a:prstGeom prst="rect">
            <a:avLst/>
          </a:prstGeom>
          <a:noFill/>
          <a:ln>
            <a:noFill/>
          </a:ln>
        </p:spPr>
        <p:txBody>
          <a:bodyPr lIns="91425" tIns="91425" rIns="91425" bIns="91425" anchor="ctr" anchorCtr="0"/>
          <a:lstStyle>
            <a:lvl1pPr marL="0" marR="0" lvl="0" indent="0" algn="l" rtl="0">
              <a:spcBef>
                <a:spcPts val="0"/>
              </a:spcBef>
              <a:buClr>
                <a:schemeClr val="dk2"/>
              </a:buClr>
              <a:buFont typeface="Tahoma"/>
              <a:buNone/>
              <a:defRPr sz="3200" b="1" i="0" u="none" strike="noStrike" cap="none">
                <a:solidFill>
                  <a:schemeClr val="dk2"/>
                </a:solidFill>
                <a:latin typeface="Tahoma"/>
                <a:ea typeface="Tahoma"/>
                <a:cs typeface="Tahoma"/>
                <a:sym typeface="Tahoma"/>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55" name="Shape 55"/>
          <p:cNvSpPr txBox="1">
            <a:spLocks noGrp="1"/>
          </p:cNvSpPr>
          <p:nvPr>
            <p:ph type="body" idx="1"/>
          </p:nvPr>
        </p:nvSpPr>
        <p:spPr>
          <a:xfrm>
            <a:off x="368300" y="1032272"/>
            <a:ext cx="8413800" cy="3478800"/>
          </a:xfrm>
          <a:prstGeom prst="rect">
            <a:avLst/>
          </a:prstGeom>
          <a:noFill/>
          <a:ln>
            <a:noFill/>
          </a:ln>
        </p:spPr>
        <p:txBody>
          <a:bodyPr lIns="91425" tIns="91425" rIns="91425" bIns="91425" anchor="t" anchorCtr="0"/>
          <a:lstStyle>
            <a:lvl1pPr marL="233362" marR="0" lvl="0" indent="-80962" algn="l" rtl="0">
              <a:lnSpc>
                <a:spcPct val="100000"/>
              </a:lnSpc>
              <a:spcBef>
                <a:spcPts val="1200"/>
              </a:spcBef>
              <a:buClr>
                <a:schemeClr val="accent3"/>
              </a:buClr>
              <a:buSzPct val="100000"/>
              <a:buFont typeface="Arial"/>
              <a:buChar char="•"/>
              <a:defRPr sz="2400" b="0" i="0" u="none" strike="noStrike" cap="none">
                <a:solidFill>
                  <a:schemeClr val="dk2"/>
                </a:solidFill>
                <a:latin typeface="Tahoma"/>
                <a:ea typeface="Tahoma"/>
                <a:cs typeface="Tahoma"/>
                <a:sym typeface="Tahoma"/>
              </a:defRPr>
            </a:lvl1pPr>
            <a:lvl2pPr marL="573087" marR="0" lvl="1" indent="-128587" algn="l" rtl="0">
              <a:lnSpc>
                <a:spcPct val="100000"/>
              </a:lnSpc>
              <a:spcBef>
                <a:spcPts val="600"/>
              </a:spcBef>
              <a:buClr>
                <a:schemeClr val="accent3"/>
              </a:buClr>
              <a:buSzPct val="100000"/>
              <a:buFont typeface="Arial"/>
              <a:buChar char="–"/>
              <a:defRPr sz="1800" b="0" i="0" u="none" strike="noStrike" cap="none">
                <a:solidFill>
                  <a:schemeClr val="dk2"/>
                </a:solidFill>
                <a:latin typeface="Tahoma"/>
                <a:ea typeface="Tahoma"/>
                <a:cs typeface="Tahoma"/>
                <a:sym typeface="Tahoma"/>
              </a:defRPr>
            </a:lvl2pPr>
            <a:lvl3pPr marL="1089025" marR="0" lvl="2" indent="-73025" algn="l" rtl="0">
              <a:lnSpc>
                <a:spcPct val="100000"/>
              </a:lnSpc>
              <a:spcBef>
                <a:spcPts val="600"/>
              </a:spcBef>
              <a:buClr>
                <a:schemeClr val="accent3"/>
              </a:buClr>
              <a:buSzPct val="100000"/>
              <a:buFont typeface="Arial"/>
              <a:buChar char="•"/>
              <a:defRPr sz="1600" b="0" i="0" u="none" strike="noStrike" cap="none">
                <a:solidFill>
                  <a:schemeClr val="dk2"/>
                </a:solidFill>
                <a:latin typeface="Tahoma"/>
                <a:ea typeface="Tahoma"/>
                <a:cs typeface="Tahoma"/>
                <a:sym typeface="Tahoma"/>
              </a:defRPr>
            </a:lvl3pPr>
            <a:lvl4pPr marL="1546225" marR="0" lvl="3" indent="-85725" algn="l" rtl="0">
              <a:lnSpc>
                <a:spcPct val="100000"/>
              </a:lnSpc>
              <a:spcBef>
                <a:spcPts val="600"/>
              </a:spcBef>
              <a:buClr>
                <a:schemeClr val="accent3"/>
              </a:buClr>
              <a:buSzPct val="100000"/>
              <a:buFont typeface="Arial"/>
              <a:buChar char="–"/>
              <a:defRPr sz="1400" b="0" i="0" u="none" strike="noStrike" cap="none">
                <a:solidFill>
                  <a:schemeClr val="dk2"/>
                </a:solidFill>
                <a:latin typeface="Tahoma"/>
                <a:ea typeface="Tahoma"/>
                <a:cs typeface="Tahoma"/>
                <a:sym typeface="Tahoma"/>
              </a:defRPr>
            </a:lvl4pPr>
            <a:lvl5pPr marL="2057400" marR="0" lvl="4" indent="-101600" algn="l" rtl="0">
              <a:spcBef>
                <a:spcPts val="400"/>
              </a:spcBef>
              <a:buClr>
                <a:schemeClr val="dk2"/>
              </a:buClr>
              <a:buSzPct val="100000"/>
              <a:buFont typeface="Arial"/>
              <a:buChar char="»"/>
              <a:defRPr sz="2000" b="0" i="0" u="none" strike="noStrike" cap="none">
                <a:solidFill>
                  <a:srgbClr val="3F3F3F"/>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600" cy="572700"/>
          </a:xfrm>
          <a:prstGeom prst="rect">
            <a:avLst/>
          </a:prstGeom>
          <a:noFill/>
          <a:ln>
            <a:noFill/>
          </a:ln>
        </p:spPr>
        <p:txBody>
          <a:bodyPr lIns="91425" tIns="91425" rIns="91425" bIns="91425" anchor="t" anchorCtr="0"/>
          <a:lstStyle>
            <a:lvl1pPr lvl="0">
              <a:spcBef>
                <a:spcPts val="0"/>
              </a:spcBef>
              <a:buClr>
                <a:schemeClr val="dk1"/>
              </a:buClr>
              <a:buSzPct val="100000"/>
              <a:buNone/>
              <a:defRPr sz="2800">
                <a:solidFill>
                  <a:schemeClr val="dk1"/>
                </a:solidFil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a:endParaRPr/>
          </a:p>
        </p:txBody>
      </p:sp>
      <p:sp>
        <p:nvSpPr>
          <p:cNvPr id="7" name="Shape 7"/>
          <p:cNvSpPr txBox="1">
            <a:spLocks noGrp="1"/>
          </p:cNvSpPr>
          <p:nvPr>
            <p:ph type="body" idx="1"/>
          </p:nvPr>
        </p:nvSpPr>
        <p:spPr>
          <a:xfrm>
            <a:off x="311700" y="1152475"/>
            <a:ext cx="8520600" cy="3416400"/>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dk2"/>
              </a:buClr>
              <a:buSzPct val="100000"/>
              <a:defRPr sz="1800">
                <a:solidFill>
                  <a:schemeClr val="dk2"/>
                </a:solidFill>
              </a:defRPr>
            </a:lvl1pPr>
            <a:lvl2pPr lvl="1">
              <a:lnSpc>
                <a:spcPct val="115000"/>
              </a:lnSpc>
              <a:spcBef>
                <a:spcPts val="0"/>
              </a:spcBef>
              <a:spcAft>
                <a:spcPts val="1600"/>
              </a:spcAft>
              <a:buClr>
                <a:schemeClr val="dk2"/>
              </a:buClr>
              <a:defRPr>
                <a:solidFill>
                  <a:schemeClr val="dk2"/>
                </a:solidFill>
              </a:defRPr>
            </a:lvl2pPr>
            <a:lvl3pPr lvl="2">
              <a:lnSpc>
                <a:spcPct val="115000"/>
              </a:lnSpc>
              <a:spcBef>
                <a:spcPts val="0"/>
              </a:spcBef>
              <a:spcAft>
                <a:spcPts val="1600"/>
              </a:spcAft>
              <a:buClr>
                <a:schemeClr val="dk2"/>
              </a:buClr>
              <a:defRPr>
                <a:solidFill>
                  <a:schemeClr val="dk2"/>
                </a:solidFill>
              </a:defRPr>
            </a:lvl3pPr>
            <a:lvl4pPr lvl="3">
              <a:lnSpc>
                <a:spcPct val="115000"/>
              </a:lnSpc>
              <a:spcBef>
                <a:spcPts val="0"/>
              </a:spcBef>
              <a:spcAft>
                <a:spcPts val="1600"/>
              </a:spcAft>
              <a:buClr>
                <a:schemeClr val="dk2"/>
              </a:buClr>
              <a:defRPr>
                <a:solidFill>
                  <a:schemeClr val="dk2"/>
                </a:solidFill>
              </a:defRPr>
            </a:lvl4pPr>
            <a:lvl5pPr lvl="4">
              <a:lnSpc>
                <a:spcPct val="115000"/>
              </a:lnSpc>
              <a:spcBef>
                <a:spcPts val="0"/>
              </a:spcBef>
              <a:spcAft>
                <a:spcPts val="1600"/>
              </a:spcAft>
              <a:buClr>
                <a:schemeClr val="dk2"/>
              </a:buClr>
              <a:defRPr>
                <a:solidFill>
                  <a:schemeClr val="dk2"/>
                </a:solidFill>
              </a:defRPr>
            </a:lvl5pPr>
            <a:lvl6pPr lvl="5">
              <a:lnSpc>
                <a:spcPct val="115000"/>
              </a:lnSpc>
              <a:spcBef>
                <a:spcPts val="0"/>
              </a:spcBef>
              <a:spcAft>
                <a:spcPts val="1600"/>
              </a:spcAft>
              <a:buClr>
                <a:schemeClr val="dk2"/>
              </a:buClr>
              <a:defRPr>
                <a:solidFill>
                  <a:schemeClr val="dk2"/>
                </a:solidFill>
              </a:defRPr>
            </a:lvl6pPr>
            <a:lvl7pPr lvl="6">
              <a:lnSpc>
                <a:spcPct val="115000"/>
              </a:lnSpc>
              <a:spcBef>
                <a:spcPts val="0"/>
              </a:spcBef>
              <a:spcAft>
                <a:spcPts val="1600"/>
              </a:spcAft>
              <a:buClr>
                <a:schemeClr val="dk2"/>
              </a:buClr>
              <a:defRPr>
                <a:solidFill>
                  <a:schemeClr val="dk2"/>
                </a:solidFill>
              </a:defRPr>
            </a:lvl7pPr>
            <a:lvl8pPr lvl="7">
              <a:lnSpc>
                <a:spcPct val="115000"/>
              </a:lnSpc>
              <a:spcBef>
                <a:spcPts val="0"/>
              </a:spcBef>
              <a:spcAft>
                <a:spcPts val="1600"/>
              </a:spcAft>
              <a:buClr>
                <a:schemeClr val="dk2"/>
              </a:buClr>
              <a:defRPr>
                <a:solidFill>
                  <a:schemeClr val="dk2"/>
                </a:solidFill>
              </a:defRPr>
            </a:lvl8pPr>
            <a:lvl9pPr lvl="8">
              <a:lnSpc>
                <a:spcPct val="115000"/>
              </a:lnSpc>
              <a:spcBef>
                <a:spcPts val="0"/>
              </a:spcBef>
              <a:spcAft>
                <a:spcPts val="1600"/>
              </a:spcAft>
              <a:buClr>
                <a:schemeClr val="dk2"/>
              </a:buClr>
              <a:defRPr>
                <a:solidFill>
                  <a:schemeClr val="dk2"/>
                </a:solidFill>
              </a:defRPr>
            </a:lvl9pPr>
          </a:lstStyle>
          <a:p>
            <a:endParaRPr/>
          </a:p>
        </p:txBody>
      </p:sp>
      <p:sp>
        <p:nvSpPr>
          <p:cNvPr id="8" name="Shape 8"/>
          <p:cNvSpPr txBox="1">
            <a:spLocks noGrp="1"/>
          </p:cNvSpPr>
          <p:nvPr>
            <p:ph type="sldNum" idx="12"/>
          </p:nvPr>
        </p:nvSpPr>
        <p:spPr>
          <a:xfrm>
            <a:off x="8472457" y="4663216"/>
            <a:ext cx="548700"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000">
                <a:solidFill>
                  <a:schemeClr val="dk2"/>
                </a:solidFill>
              </a:rPr>
              <a:t>‹#›</a:t>
            </a:fld>
            <a:endParaRPr lang="en" sz="1000">
              <a:solidFill>
                <a:schemeClr val="dk2"/>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13.gif"/><Relationship Id="rId5" Type="http://schemas.openxmlformats.org/officeDocument/2006/relationships/image" Target="../media/image3.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17.jpe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2.xml"/><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5.jpg"/><Relationship Id="rId5" Type="http://schemas.openxmlformats.org/officeDocument/2006/relationships/image" Target="../media/image34.gif"/><Relationship Id="rId4" Type="http://schemas.openxmlformats.org/officeDocument/2006/relationships/image" Target="../media/image33.gif"/></Relationships>
</file>

<file path=ppt/slides/_rels/slide29.xml.rels><?xml version="1.0" encoding="UTF-8" standalone="yes"?>
<Relationships xmlns="http://schemas.openxmlformats.org/package/2006/relationships"><Relationship Id="rId3" Type="http://schemas.openxmlformats.org/officeDocument/2006/relationships/image" Target="../media/image32.gif"/><Relationship Id="rId7"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5.jpg"/><Relationship Id="rId5" Type="http://schemas.openxmlformats.org/officeDocument/2006/relationships/image" Target="../media/image34.gif"/><Relationship Id="rId4" Type="http://schemas.openxmlformats.org/officeDocument/2006/relationships/image" Target="../media/image33.gif"/></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hyperlink" Target="https://www.nycourts.gov/CourtHelp/DIY/index.shtml" TargetMode="External"/><Relationship Id="rId2" Type="http://schemas.openxmlformats.org/officeDocument/2006/relationships/image" Target="../media/image37.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hyperlink" Target="https://www.nycourts.gov/CourtHelp/DIY/index.shtml" TargetMode="External"/><Relationship Id="rId2" Type="http://schemas.openxmlformats.org/officeDocument/2006/relationships/image" Target="../media/image37.png"/><Relationship Id="rId1" Type="http://schemas.openxmlformats.org/officeDocument/2006/relationships/slideLayout" Target="../slideLayouts/slideLayout12.xml"/><Relationship Id="rId4" Type="http://schemas.openxmlformats.org/officeDocument/2006/relationships/image" Target="../media/image38.png"/></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3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43.png"/><Relationship Id="rId5" Type="http://schemas.openxmlformats.org/officeDocument/2006/relationships/image" Target="../media/image17.jpeg"/><Relationship Id="rId4" Type="http://schemas.openxmlformats.org/officeDocument/2006/relationships/image" Target="../media/image16.png"/></Relationships>
</file>

<file path=ppt/slides/_rels/slide3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43.png"/><Relationship Id="rId5" Type="http://schemas.openxmlformats.org/officeDocument/2006/relationships/image" Target="../media/image17.jpeg"/><Relationship Id="rId4" Type="http://schemas.openxmlformats.org/officeDocument/2006/relationships/image" Target="../media/image16.png"/></Relationships>
</file>

<file path=ppt/slides/_rels/slide3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45.pn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pic>
        <p:nvPicPr>
          <p:cNvPr id="7" name="Shape 158" descr="original color with justhands.jpg"/>
          <p:cNvPicPr preferRelativeResize="0"/>
          <p:nvPr/>
        </p:nvPicPr>
        <p:blipFill>
          <a:blip r:embed="rId3">
            <a:alphaModFix/>
          </a:blip>
          <a:stretch>
            <a:fillRect/>
          </a:stretch>
        </p:blipFill>
        <p:spPr>
          <a:xfrm>
            <a:off x="2543695" y="0"/>
            <a:ext cx="3486021" cy="1418582"/>
          </a:xfrm>
          <a:prstGeom prst="rect">
            <a:avLst/>
          </a:prstGeom>
          <a:noFill/>
          <a:ln>
            <a:noFill/>
          </a:ln>
        </p:spPr>
      </p:pic>
      <p:sp>
        <p:nvSpPr>
          <p:cNvPr id="156" name="Shape 156"/>
          <p:cNvSpPr txBox="1">
            <a:spLocks noGrp="1"/>
          </p:cNvSpPr>
          <p:nvPr>
            <p:ph type="ctrTitle"/>
          </p:nvPr>
        </p:nvSpPr>
        <p:spPr>
          <a:xfrm>
            <a:off x="153758" y="3493631"/>
            <a:ext cx="2231995" cy="1537612"/>
          </a:xfrm>
          <a:prstGeom prst="rect">
            <a:avLst/>
          </a:prstGeom>
        </p:spPr>
        <p:txBody>
          <a:bodyPr lIns="91425" tIns="91425" rIns="91425" bIns="91425" anchor="b" anchorCtr="0">
            <a:noAutofit/>
          </a:bodyPr>
          <a:lstStyle/>
          <a:p>
            <a:pPr lvl="0" algn="l">
              <a:spcBef>
                <a:spcPts val="0"/>
              </a:spcBef>
              <a:buNone/>
            </a:pPr>
            <a:r>
              <a:rPr lang="en" sz="1800" dirty="0"/>
              <a:t>John </a:t>
            </a:r>
            <a:r>
              <a:rPr lang="en" sz="1800" dirty="0" smtClean="0"/>
              <a:t>Mayer</a:t>
            </a:r>
            <a:br>
              <a:rPr lang="en" sz="1800" dirty="0" smtClean="0"/>
            </a:br>
            <a:r>
              <a:rPr lang="en" sz="1800" dirty="0" smtClean="0"/>
              <a:t>Executive Director</a:t>
            </a:r>
            <a:br>
              <a:rPr lang="en" sz="1800" dirty="0" smtClean="0"/>
            </a:br>
            <a:r>
              <a:rPr lang="en" sz="1800" dirty="0" smtClean="0"/>
              <a:t>CALI</a:t>
            </a:r>
            <a:br>
              <a:rPr lang="en" sz="1800" dirty="0" smtClean="0"/>
            </a:br>
            <a:r>
              <a:rPr lang="en" sz="1800" dirty="0" smtClean="0"/>
              <a:t>jmayer@cali.org</a:t>
            </a:r>
            <a:br>
              <a:rPr lang="en" sz="1800" dirty="0" smtClean="0"/>
            </a:br>
            <a:r>
              <a:rPr lang="en" sz="1800" dirty="0" smtClean="0"/>
              <a:t>@johnpmayer</a:t>
            </a:r>
            <a:endParaRPr lang="en" sz="1800" dirty="0"/>
          </a:p>
        </p:txBody>
      </p:sp>
      <p:sp>
        <p:nvSpPr>
          <p:cNvPr id="4" name="TextBox 3"/>
          <p:cNvSpPr txBox="1"/>
          <p:nvPr/>
        </p:nvSpPr>
        <p:spPr>
          <a:xfrm>
            <a:off x="640569" y="493874"/>
            <a:ext cx="7931320" cy="2800767"/>
          </a:xfrm>
          <a:prstGeom prst="rect">
            <a:avLst/>
          </a:prstGeom>
          <a:noFill/>
        </p:spPr>
        <p:txBody>
          <a:bodyPr wrap="square" rtlCol="0">
            <a:spAutoFit/>
          </a:bodyPr>
          <a:lstStyle/>
          <a:p>
            <a:pPr algn="ctr"/>
            <a:r>
              <a:rPr lang="en-US" sz="4400" b="1" dirty="0"/>
              <a:t/>
            </a:r>
            <a:br>
              <a:rPr lang="en-US" sz="4400" b="1" dirty="0"/>
            </a:br>
            <a:r>
              <a:rPr lang="en-US" sz="4400" b="1" dirty="0" smtClean="0"/>
              <a:t>A </a:t>
            </a:r>
            <a:r>
              <a:rPr lang="en-US" sz="4400" b="1" dirty="0"/>
              <a:t>Decade of Using Document Assembly to Facilitate Access to </a:t>
            </a:r>
            <a:r>
              <a:rPr lang="en-US" sz="4400" b="1" dirty="0" smtClean="0"/>
              <a:t>Justice</a:t>
            </a:r>
            <a:endParaRPr lang="en-US" sz="4400" dirty="0"/>
          </a:p>
        </p:txBody>
      </p:sp>
      <p:sp>
        <p:nvSpPr>
          <p:cNvPr id="5" name="Shape 156"/>
          <p:cNvSpPr txBox="1">
            <a:spLocks/>
          </p:cNvSpPr>
          <p:nvPr/>
        </p:nvSpPr>
        <p:spPr>
          <a:xfrm>
            <a:off x="6619675" y="3493631"/>
            <a:ext cx="2231995" cy="1537612"/>
          </a:xfrm>
          <a:prstGeom prst="rect">
            <a:avLst/>
          </a:prstGeom>
          <a:noFill/>
          <a:ln>
            <a:noFill/>
          </a:ln>
        </p:spPr>
        <p:txBody>
          <a:bodyPr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ct val="100000"/>
              <a:buNone/>
              <a:defRPr sz="5200" b="0" i="0" u="none" strike="noStrike" cap="none">
                <a:solidFill>
                  <a:schemeClr val="dk1"/>
                </a:solidFill>
                <a:latin typeface="Arial"/>
                <a:ea typeface="Arial"/>
                <a:cs typeface="Arial"/>
                <a:sym typeface="Arial"/>
              </a:defRPr>
            </a:lvl1pPr>
            <a:lvl2pPr lvl="1" algn="ctr">
              <a:spcBef>
                <a:spcPts val="0"/>
              </a:spcBef>
              <a:buClr>
                <a:schemeClr val="dk1"/>
              </a:buClr>
              <a:buSzPct val="100000"/>
              <a:buNone/>
              <a:defRPr sz="5200">
                <a:solidFill>
                  <a:schemeClr val="dk1"/>
                </a:solidFill>
              </a:defRPr>
            </a:lvl2pPr>
            <a:lvl3pPr lvl="2" algn="ctr">
              <a:spcBef>
                <a:spcPts val="0"/>
              </a:spcBef>
              <a:buClr>
                <a:schemeClr val="dk1"/>
              </a:buClr>
              <a:buSzPct val="100000"/>
              <a:buNone/>
              <a:defRPr sz="5200">
                <a:solidFill>
                  <a:schemeClr val="dk1"/>
                </a:solidFill>
              </a:defRPr>
            </a:lvl3pPr>
            <a:lvl4pPr lvl="3" algn="ctr">
              <a:spcBef>
                <a:spcPts val="0"/>
              </a:spcBef>
              <a:buClr>
                <a:schemeClr val="dk1"/>
              </a:buClr>
              <a:buSzPct val="100000"/>
              <a:buNone/>
              <a:defRPr sz="5200">
                <a:solidFill>
                  <a:schemeClr val="dk1"/>
                </a:solidFill>
              </a:defRPr>
            </a:lvl4pPr>
            <a:lvl5pPr lvl="4" algn="ctr">
              <a:spcBef>
                <a:spcPts val="0"/>
              </a:spcBef>
              <a:buClr>
                <a:schemeClr val="dk1"/>
              </a:buClr>
              <a:buSzPct val="100000"/>
              <a:buNone/>
              <a:defRPr sz="5200">
                <a:solidFill>
                  <a:schemeClr val="dk1"/>
                </a:solidFill>
              </a:defRPr>
            </a:lvl5pPr>
            <a:lvl6pPr lvl="5" algn="ctr">
              <a:spcBef>
                <a:spcPts val="0"/>
              </a:spcBef>
              <a:buClr>
                <a:schemeClr val="dk1"/>
              </a:buClr>
              <a:buSzPct val="100000"/>
              <a:buNone/>
              <a:defRPr sz="5200">
                <a:solidFill>
                  <a:schemeClr val="dk1"/>
                </a:solidFill>
              </a:defRPr>
            </a:lvl6pPr>
            <a:lvl7pPr lvl="6" algn="ctr">
              <a:spcBef>
                <a:spcPts val="0"/>
              </a:spcBef>
              <a:buClr>
                <a:schemeClr val="dk1"/>
              </a:buClr>
              <a:buSzPct val="100000"/>
              <a:buNone/>
              <a:defRPr sz="5200">
                <a:solidFill>
                  <a:schemeClr val="dk1"/>
                </a:solidFill>
              </a:defRPr>
            </a:lvl7pPr>
            <a:lvl8pPr lvl="7" algn="ctr">
              <a:spcBef>
                <a:spcPts val="0"/>
              </a:spcBef>
              <a:buClr>
                <a:schemeClr val="dk1"/>
              </a:buClr>
              <a:buSzPct val="100000"/>
              <a:buNone/>
              <a:defRPr sz="5200">
                <a:solidFill>
                  <a:schemeClr val="dk1"/>
                </a:solidFill>
              </a:defRPr>
            </a:lvl8pPr>
            <a:lvl9pPr lvl="8" algn="ctr">
              <a:spcBef>
                <a:spcPts val="0"/>
              </a:spcBef>
              <a:buClr>
                <a:schemeClr val="dk1"/>
              </a:buClr>
              <a:buSzPct val="100000"/>
              <a:buNone/>
              <a:defRPr sz="5200">
                <a:solidFill>
                  <a:schemeClr val="dk1"/>
                </a:solidFill>
              </a:defRPr>
            </a:lvl9pPr>
          </a:lstStyle>
          <a:p>
            <a:pPr algn="l"/>
            <a:r>
              <a:rPr lang="en" sz="1800" dirty="0" smtClean="0"/>
              <a:t>Jessica Frank</a:t>
            </a:r>
            <a:br>
              <a:rPr lang="en" sz="1800" dirty="0" smtClean="0"/>
            </a:br>
            <a:r>
              <a:rPr lang="en" sz="1800" dirty="0" smtClean="0"/>
              <a:t>A2J Project Lead</a:t>
            </a:r>
            <a:br>
              <a:rPr lang="en" sz="1800" dirty="0" smtClean="0"/>
            </a:br>
            <a:r>
              <a:rPr lang="en" sz="1800" dirty="0" smtClean="0"/>
              <a:t>CALI</a:t>
            </a:r>
            <a:br>
              <a:rPr lang="en" sz="1800" dirty="0" smtClean="0"/>
            </a:br>
            <a:r>
              <a:rPr lang="en" sz="1800" dirty="0" smtClean="0"/>
              <a:t>jessica@cali.org</a:t>
            </a:r>
            <a:br>
              <a:rPr lang="en" sz="1800" dirty="0" smtClean="0"/>
            </a:br>
            <a:r>
              <a:rPr lang="en" sz="1800" dirty="0" smtClean="0"/>
              <a:t>@a2jauthor</a:t>
            </a:r>
            <a:endParaRPr lang="en" sz="18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pic>
        <p:nvPicPr>
          <p:cNvPr id="7" name="Shape 158" descr="original color with justhands.jpg"/>
          <p:cNvPicPr preferRelativeResize="0"/>
          <p:nvPr/>
        </p:nvPicPr>
        <p:blipFill>
          <a:blip r:embed="rId3">
            <a:alphaModFix/>
          </a:blip>
          <a:stretch>
            <a:fillRect/>
          </a:stretch>
        </p:blipFill>
        <p:spPr>
          <a:xfrm>
            <a:off x="2493818" y="299259"/>
            <a:ext cx="3486021" cy="1418582"/>
          </a:xfrm>
          <a:prstGeom prst="rect">
            <a:avLst/>
          </a:prstGeom>
          <a:noFill/>
          <a:ln>
            <a:noFill/>
          </a:ln>
        </p:spPr>
      </p:pic>
      <p:sp>
        <p:nvSpPr>
          <p:cNvPr id="156" name="Shape 156"/>
          <p:cNvSpPr txBox="1">
            <a:spLocks noGrp="1"/>
          </p:cNvSpPr>
          <p:nvPr>
            <p:ph type="ctrTitle"/>
          </p:nvPr>
        </p:nvSpPr>
        <p:spPr>
          <a:xfrm>
            <a:off x="153758" y="3493631"/>
            <a:ext cx="2231995" cy="1537612"/>
          </a:xfrm>
          <a:prstGeom prst="rect">
            <a:avLst/>
          </a:prstGeom>
        </p:spPr>
        <p:txBody>
          <a:bodyPr lIns="91425" tIns="91425" rIns="91425" bIns="91425" anchor="b" anchorCtr="0">
            <a:noAutofit/>
          </a:bodyPr>
          <a:lstStyle/>
          <a:p>
            <a:pPr lvl="0" algn="l">
              <a:spcBef>
                <a:spcPts val="0"/>
              </a:spcBef>
              <a:buNone/>
            </a:pPr>
            <a:r>
              <a:rPr lang="en" sz="1800" dirty="0"/>
              <a:t>John </a:t>
            </a:r>
            <a:r>
              <a:rPr lang="en" sz="1800" dirty="0" smtClean="0"/>
              <a:t>Mayer</a:t>
            </a:r>
            <a:br>
              <a:rPr lang="en" sz="1800" dirty="0" smtClean="0"/>
            </a:br>
            <a:r>
              <a:rPr lang="en" sz="1800" dirty="0" smtClean="0"/>
              <a:t>Executive Director</a:t>
            </a:r>
            <a:br>
              <a:rPr lang="en" sz="1800" dirty="0" smtClean="0"/>
            </a:br>
            <a:r>
              <a:rPr lang="en" sz="1800" dirty="0" smtClean="0"/>
              <a:t>CALI</a:t>
            </a:r>
            <a:br>
              <a:rPr lang="en" sz="1800" dirty="0" smtClean="0"/>
            </a:br>
            <a:r>
              <a:rPr lang="en" sz="1800" dirty="0" smtClean="0"/>
              <a:t>jmayer@cali.org</a:t>
            </a:r>
            <a:br>
              <a:rPr lang="en" sz="1800" dirty="0" smtClean="0"/>
            </a:br>
            <a:r>
              <a:rPr lang="en" sz="1800" dirty="0" smtClean="0"/>
              <a:t>@johnpmayer</a:t>
            </a:r>
            <a:endParaRPr lang="en" sz="1800" dirty="0"/>
          </a:p>
        </p:txBody>
      </p:sp>
      <p:sp>
        <p:nvSpPr>
          <p:cNvPr id="4" name="TextBox 3"/>
          <p:cNvSpPr txBox="1"/>
          <p:nvPr/>
        </p:nvSpPr>
        <p:spPr>
          <a:xfrm>
            <a:off x="590693" y="1844692"/>
            <a:ext cx="7931320" cy="769441"/>
          </a:xfrm>
          <a:prstGeom prst="rect">
            <a:avLst/>
          </a:prstGeom>
          <a:noFill/>
        </p:spPr>
        <p:txBody>
          <a:bodyPr wrap="square" rtlCol="0">
            <a:spAutoFit/>
          </a:bodyPr>
          <a:lstStyle/>
          <a:p>
            <a:pPr algn="ctr"/>
            <a:r>
              <a:rPr lang="en-US" sz="4400" b="1" dirty="0" smtClean="0"/>
              <a:t>… and You Can Do This Too!</a:t>
            </a:r>
            <a:endParaRPr lang="en-US" sz="4400" dirty="0"/>
          </a:p>
        </p:txBody>
      </p:sp>
      <p:sp>
        <p:nvSpPr>
          <p:cNvPr id="5" name="Shape 156"/>
          <p:cNvSpPr txBox="1">
            <a:spLocks/>
          </p:cNvSpPr>
          <p:nvPr/>
        </p:nvSpPr>
        <p:spPr>
          <a:xfrm>
            <a:off x="6619675" y="3493631"/>
            <a:ext cx="2231995" cy="1537612"/>
          </a:xfrm>
          <a:prstGeom prst="rect">
            <a:avLst/>
          </a:prstGeom>
          <a:noFill/>
          <a:ln>
            <a:noFill/>
          </a:ln>
        </p:spPr>
        <p:txBody>
          <a:bodyPr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ct val="100000"/>
              <a:buNone/>
              <a:defRPr sz="5200" b="0" i="0" u="none" strike="noStrike" cap="none">
                <a:solidFill>
                  <a:schemeClr val="dk1"/>
                </a:solidFill>
                <a:latin typeface="Arial"/>
                <a:ea typeface="Arial"/>
                <a:cs typeface="Arial"/>
                <a:sym typeface="Arial"/>
              </a:defRPr>
            </a:lvl1pPr>
            <a:lvl2pPr lvl="1" algn="ctr">
              <a:spcBef>
                <a:spcPts val="0"/>
              </a:spcBef>
              <a:buClr>
                <a:schemeClr val="dk1"/>
              </a:buClr>
              <a:buSzPct val="100000"/>
              <a:buNone/>
              <a:defRPr sz="5200">
                <a:solidFill>
                  <a:schemeClr val="dk1"/>
                </a:solidFill>
              </a:defRPr>
            </a:lvl2pPr>
            <a:lvl3pPr lvl="2" algn="ctr">
              <a:spcBef>
                <a:spcPts val="0"/>
              </a:spcBef>
              <a:buClr>
                <a:schemeClr val="dk1"/>
              </a:buClr>
              <a:buSzPct val="100000"/>
              <a:buNone/>
              <a:defRPr sz="5200">
                <a:solidFill>
                  <a:schemeClr val="dk1"/>
                </a:solidFill>
              </a:defRPr>
            </a:lvl3pPr>
            <a:lvl4pPr lvl="3" algn="ctr">
              <a:spcBef>
                <a:spcPts val="0"/>
              </a:spcBef>
              <a:buClr>
                <a:schemeClr val="dk1"/>
              </a:buClr>
              <a:buSzPct val="100000"/>
              <a:buNone/>
              <a:defRPr sz="5200">
                <a:solidFill>
                  <a:schemeClr val="dk1"/>
                </a:solidFill>
              </a:defRPr>
            </a:lvl4pPr>
            <a:lvl5pPr lvl="4" algn="ctr">
              <a:spcBef>
                <a:spcPts val="0"/>
              </a:spcBef>
              <a:buClr>
                <a:schemeClr val="dk1"/>
              </a:buClr>
              <a:buSzPct val="100000"/>
              <a:buNone/>
              <a:defRPr sz="5200">
                <a:solidFill>
                  <a:schemeClr val="dk1"/>
                </a:solidFill>
              </a:defRPr>
            </a:lvl5pPr>
            <a:lvl6pPr lvl="5" algn="ctr">
              <a:spcBef>
                <a:spcPts val="0"/>
              </a:spcBef>
              <a:buClr>
                <a:schemeClr val="dk1"/>
              </a:buClr>
              <a:buSzPct val="100000"/>
              <a:buNone/>
              <a:defRPr sz="5200">
                <a:solidFill>
                  <a:schemeClr val="dk1"/>
                </a:solidFill>
              </a:defRPr>
            </a:lvl6pPr>
            <a:lvl7pPr lvl="6" algn="ctr">
              <a:spcBef>
                <a:spcPts val="0"/>
              </a:spcBef>
              <a:buClr>
                <a:schemeClr val="dk1"/>
              </a:buClr>
              <a:buSzPct val="100000"/>
              <a:buNone/>
              <a:defRPr sz="5200">
                <a:solidFill>
                  <a:schemeClr val="dk1"/>
                </a:solidFill>
              </a:defRPr>
            </a:lvl7pPr>
            <a:lvl8pPr lvl="7" algn="ctr">
              <a:spcBef>
                <a:spcPts val="0"/>
              </a:spcBef>
              <a:buClr>
                <a:schemeClr val="dk1"/>
              </a:buClr>
              <a:buSzPct val="100000"/>
              <a:buNone/>
              <a:defRPr sz="5200">
                <a:solidFill>
                  <a:schemeClr val="dk1"/>
                </a:solidFill>
              </a:defRPr>
            </a:lvl8pPr>
            <a:lvl9pPr lvl="8" algn="ctr">
              <a:spcBef>
                <a:spcPts val="0"/>
              </a:spcBef>
              <a:buClr>
                <a:schemeClr val="dk1"/>
              </a:buClr>
              <a:buSzPct val="100000"/>
              <a:buNone/>
              <a:defRPr sz="5200">
                <a:solidFill>
                  <a:schemeClr val="dk1"/>
                </a:solidFill>
              </a:defRPr>
            </a:lvl9pPr>
          </a:lstStyle>
          <a:p>
            <a:pPr algn="l"/>
            <a:r>
              <a:rPr lang="en" sz="1800" dirty="0" smtClean="0"/>
              <a:t>Jessica Frank</a:t>
            </a:r>
            <a:br>
              <a:rPr lang="en" sz="1800" dirty="0" smtClean="0"/>
            </a:br>
            <a:r>
              <a:rPr lang="en" sz="1800" dirty="0" smtClean="0"/>
              <a:t>A2J Project Lead</a:t>
            </a:r>
            <a:br>
              <a:rPr lang="en" sz="1800" dirty="0" smtClean="0"/>
            </a:br>
            <a:r>
              <a:rPr lang="en" sz="1800" dirty="0" smtClean="0"/>
              <a:t>CALI</a:t>
            </a:r>
            <a:br>
              <a:rPr lang="en" sz="1800" dirty="0" smtClean="0"/>
            </a:br>
            <a:r>
              <a:rPr lang="en" sz="1800" dirty="0" smtClean="0"/>
              <a:t>jessica@cali.org</a:t>
            </a:r>
            <a:br>
              <a:rPr lang="en" sz="1800" dirty="0" smtClean="0"/>
            </a:br>
            <a:r>
              <a:rPr lang="en" sz="1800" dirty="0" smtClean="0"/>
              <a:t>@a2jauthor</a:t>
            </a:r>
            <a:endParaRPr lang="en" sz="1800" dirty="0"/>
          </a:p>
        </p:txBody>
      </p:sp>
    </p:spTree>
    <p:extLst>
      <p:ext uri="{BB962C8B-B14F-4D97-AF65-F5344CB8AC3E}">
        <p14:creationId xmlns:p14="http://schemas.microsoft.com/office/powerpoint/2010/main" val="11390146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9245" y="208011"/>
            <a:ext cx="2708479" cy="1095857"/>
          </a:xfrm>
          <a:prstGeom prst="rect">
            <a:avLst/>
          </a:prstGeom>
        </p:spPr>
      </p:pic>
      <p:sp>
        <p:nvSpPr>
          <p:cNvPr id="6" name="TextBox 5"/>
          <p:cNvSpPr txBox="1"/>
          <p:nvPr/>
        </p:nvSpPr>
        <p:spPr>
          <a:xfrm>
            <a:off x="851608" y="1442487"/>
            <a:ext cx="7548403" cy="3701013"/>
          </a:xfrm>
          <a:prstGeom prst="rect">
            <a:avLst/>
          </a:prstGeom>
          <a:noFill/>
        </p:spPr>
        <p:txBody>
          <a:bodyPr wrap="square" rtlCol="0">
            <a:spAutoFit/>
          </a:bodyPr>
          <a:lstStyle/>
          <a:p>
            <a:r>
              <a:rPr lang="en-US" sz="3200" b="1" dirty="0">
                <a:solidFill>
                  <a:schemeClr val="bg2">
                    <a:lumMod val="60000"/>
                    <a:lumOff val="40000"/>
                  </a:schemeClr>
                </a:solidFill>
              </a:rPr>
              <a:t>501(c)(3) nonprofit since 1982</a:t>
            </a:r>
          </a:p>
          <a:p>
            <a:endParaRPr lang="en-US" sz="1050" dirty="0"/>
          </a:p>
          <a:p>
            <a:endParaRPr lang="en-US" sz="3200" b="1" dirty="0" smtClean="0">
              <a:solidFill>
                <a:schemeClr val="bg2">
                  <a:lumMod val="60000"/>
                  <a:lumOff val="40000"/>
                </a:schemeClr>
              </a:solidFill>
            </a:endParaRPr>
          </a:p>
          <a:p>
            <a:r>
              <a:rPr lang="en-US" sz="3200" b="1" dirty="0" smtClean="0">
                <a:solidFill>
                  <a:schemeClr val="bg2">
                    <a:lumMod val="60000"/>
                    <a:lumOff val="40000"/>
                  </a:schemeClr>
                </a:solidFill>
              </a:rPr>
              <a:t>200+ US law schools members</a:t>
            </a:r>
            <a:br>
              <a:rPr lang="en-US" sz="3200" b="1" dirty="0" smtClean="0">
                <a:solidFill>
                  <a:schemeClr val="bg2">
                    <a:lumMod val="60000"/>
                    <a:lumOff val="40000"/>
                  </a:schemeClr>
                </a:solidFill>
              </a:rPr>
            </a:br>
            <a:endParaRPr lang="en-US" sz="3200" b="1" dirty="0" smtClean="0">
              <a:solidFill>
                <a:schemeClr val="bg2">
                  <a:lumMod val="60000"/>
                  <a:lumOff val="40000"/>
                </a:schemeClr>
              </a:solidFill>
            </a:endParaRPr>
          </a:p>
          <a:p>
            <a:r>
              <a:rPr lang="en-US" sz="3200" b="1" dirty="0" smtClean="0">
                <a:solidFill>
                  <a:schemeClr val="bg2">
                    <a:lumMod val="60000"/>
                    <a:lumOff val="40000"/>
                  </a:schemeClr>
                </a:solidFill>
              </a:rPr>
              <a:t>Non US law schools, non-profits, and others can join for $250/year</a:t>
            </a:r>
            <a:endParaRPr lang="en-US" sz="3200" b="1" dirty="0">
              <a:solidFill>
                <a:schemeClr val="bg2">
                  <a:lumMod val="60000"/>
                  <a:lumOff val="40000"/>
                </a:schemeClr>
              </a:solidFill>
            </a:endParaRPr>
          </a:p>
          <a:p>
            <a:endParaRPr lang="en-US" sz="3200" dirty="0"/>
          </a:p>
        </p:txBody>
      </p:sp>
    </p:spTree>
    <p:extLst>
      <p:ext uri="{BB962C8B-B14F-4D97-AF65-F5344CB8AC3E}">
        <p14:creationId xmlns:p14="http://schemas.microsoft.com/office/powerpoint/2010/main" val="5877462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38732" y="98439"/>
            <a:ext cx="7017784" cy="4833086"/>
          </a:xfrm>
          <a:prstGeom prst="rect">
            <a:avLst/>
          </a:prstGeom>
        </p:spPr>
      </p:pic>
    </p:spTree>
    <p:extLst>
      <p:ext uri="{BB962C8B-B14F-4D97-AF65-F5344CB8AC3E}">
        <p14:creationId xmlns:p14="http://schemas.microsoft.com/office/powerpoint/2010/main" val="32492416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38732" y="98439"/>
            <a:ext cx="7017784" cy="4833086"/>
          </a:xfrm>
          <a:prstGeom prst="rect">
            <a:avLst/>
          </a:prstGeom>
        </p:spPr>
      </p:pic>
      <p:sp>
        <p:nvSpPr>
          <p:cNvPr id="3" name="Rectangle 2"/>
          <p:cNvSpPr/>
          <p:nvPr/>
        </p:nvSpPr>
        <p:spPr>
          <a:xfrm>
            <a:off x="100096" y="1395009"/>
            <a:ext cx="3847528" cy="707886"/>
          </a:xfrm>
          <a:prstGeom prst="rect">
            <a:avLst/>
          </a:prstGeom>
          <a:noFill/>
        </p:spPr>
        <p:txBody>
          <a:bodyPr wrap="none" lIns="91440" tIns="45720" rIns="91440" bIns="45720">
            <a:spAutoFit/>
          </a:bodyPr>
          <a:lstStyle/>
          <a:p>
            <a:pPr algn="ctr"/>
            <a:r>
              <a:rPr lang="en-US" sz="4000" b="1" cap="none" spc="0" dirty="0" smtClean="0">
                <a:ln/>
                <a:solidFill>
                  <a:srgbClr val="FF0000"/>
                </a:solidFill>
                <a:effectLst>
                  <a:outerShdw blurRad="38100" dist="19050" dir="2700000" algn="tl" rotWithShape="0">
                    <a:schemeClr val="dk1">
                      <a:lumMod val="50000"/>
                      <a:alpha val="40000"/>
                    </a:schemeClr>
                  </a:outerShdw>
                </a:effectLst>
              </a:rPr>
              <a:t>1000+ Lessons</a:t>
            </a:r>
            <a:endParaRPr lang="en-US" sz="4000" b="1" cap="none" spc="0" dirty="0">
              <a:ln/>
              <a:solidFill>
                <a:srgbClr val="FF0000"/>
              </a:solidFill>
              <a:effectLst>
                <a:outerShdw blurRad="38100" dist="19050" dir="2700000" algn="tl" rotWithShape="0">
                  <a:schemeClr val="dk1">
                    <a:lumMod val="50000"/>
                    <a:alpha val="40000"/>
                  </a:schemeClr>
                </a:outerShdw>
              </a:effectLst>
            </a:endParaRPr>
          </a:p>
        </p:txBody>
      </p:sp>
    </p:spTree>
    <p:extLst>
      <p:ext uri="{BB962C8B-B14F-4D97-AF65-F5344CB8AC3E}">
        <p14:creationId xmlns:p14="http://schemas.microsoft.com/office/powerpoint/2010/main" val="17315413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342428" y="157767"/>
            <a:ext cx="5964821" cy="479393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3325635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342428" y="157767"/>
            <a:ext cx="5964821" cy="479393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4" name="Rectangle 3"/>
          <p:cNvSpPr/>
          <p:nvPr/>
        </p:nvSpPr>
        <p:spPr>
          <a:xfrm>
            <a:off x="3621947" y="2634870"/>
            <a:ext cx="4929556" cy="707886"/>
          </a:xfrm>
          <a:prstGeom prst="rect">
            <a:avLst/>
          </a:prstGeom>
          <a:noFill/>
        </p:spPr>
        <p:txBody>
          <a:bodyPr wrap="none" lIns="91440" tIns="45720" rIns="91440" bIns="45720">
            <a:spAutoFit/>
          </a:bodyPr>
          <a:lstStyle/>
          <a:p>
            <a:pPr algn="ctr"/>
            <a:r>
              <a:rPr lang="en-US" sz="4000" b="1" cap="none" spc="0" dirty="0" smtClean="0">
                <a:ln/>
                <a:solidFill>
                  <a:srgbClr val="FF0000"/>
                </a:solidFill>
                <a:effectLst>
                  <a:outerShdw blurRad="38100" dist="19050" dir="2700000" algn="tl" rotWithShape="0">
                    <a:schemeClr val="dk1">
                      <a:lumMod val="50000"/>
                      <a:alpha val="40000"/>
                    </a:schemeClr>
                  </a:outerShdw>
                </a:effectLst>
              </a:rPr>
              <a:t>50,000+ Downloads</a:t>
            </a:r>
            <a:endParaRPr lang="en-US" sz="4000" b="1" cap="none" spc="0" dirty="0">
              <a:ln/>
              <a:solidFill>
                <a:srgbClr val="FF0000"/>
              </a:solidFill>
              <a:effectLst>
                <a:outerShdw blurRad="38100" dist="19050" dir="2700000" algn="tl" rotWithShape="0">
                  <a:schemeClr val="dk1">
                    <a:lumMod val="50000"/>
                    <a:alpha val="40000"/>
                  </a:schemeClr>
                </a:outerShdw>
              </a:effectLst>
            </a:endParaRPr>
          </a:p>
        </p:txBody>
      </p:sp>
    </p:spTree>
    <p:extLst>
      <p:ext uri="{BB962C8B-B14F-4D97-AF65-F5344CB8AC3E}">
        <p14:creationId xmlns:p14="http://schemas.microsoft.com/office/powerpoint/2010/main" val="35367700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hape 158" descr="original color with justhands.jpg"/>
          <p:cNvPicPr preferRelativeResize="0"/>
          <p:nvPr/>
        </p:nvPicPr>
        <p:blipFill>
          <a:blip r:embed="rId2">
            <a:alphaModFix/>
          </a:blip>
          <a:stretch>
            <a:fillRect/>
          </a:stretch>
        </p:blipFill>
        <p:spPr>
          <a:xfrm>
            <a:off x="1812174" y="336665"/>
            <a:ext cx="5170517" cy="2215341"/>
          </a:xfrm>
          <a:prstGeom prst="rect">
            <a:avLst/>
          </a:prstGeom>
          <a:noFill/>
          <a:ln>
            <a:noFill/>
          </a:ln>
        </p:spPr>
      </p:pic>
      <p:sp>
        <p:nvSpPr>
          <p:cNvPr id="5" name="Rectangle 4"/>
          <p:cNvSpPr/>
          <p:nvPr/>
        </p:nvSpPr>
        <p:spPr>
          <a:xfrm>
            <a:off x="2616232" y="2762840"/>
            <a:ext cx="3873176" cy="584775"/>
          </a:xfrm>
          <a:prstGeom prst="rect">
            <a:avLst/>
          </a:prstGeom>
        </p:spPr>
        <p:txBody>
          <a:bodyPr wrap="none">
            <a:spAutoFit/>
          </a:bodyPr>
          <a:lstStyle/>
          <a:p>
            <a:r>
              <a:rPr lang="en-US" sz="3200" b="1" dirty="0" smtClean="0">
                <a:solidFill>
                  <a:schemeClr val="bg2">
                    <a:lumMod val="60000"/>
                    <a:lumOff val="40000"/>
                  </a:schemeClr>
                </a:solidFill>
              </a:rPr>
              <a:t>www.a2jauthor.org</a:t>
            </a:r>
            <a:endParaRPr lang="en-US" sz="3200" b="1" dirty="0">
              <a:solidFill>
                <a:schemeClr val="bg2">
                  <a:lumMod val="60000"/>
                  <a:lumOff val="40000"/>
                </a:schemeClr>
              </a:solidFill>
            </a:endParaRPr>
          </a:p>
        </p:txBody>
      </p:sp>
    </p:spTree>
    <p:extLst>
      <p:ext uri="{BB962C8B-B14F-4D97-AF65-F5344CB8AC3E}">
        <p14:creationId xmlns:p14="http://schemas.microsoft.com/office/powerpoint/2010/main" val="26161404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377972" y="137160"/>
            <a:ext cx="2929795" cy="3801469"/>
          </a:xfrm>
          <a:prstGeom prst="rect">
            <a:avLst/>
          </a:prstGeom>
          <a:noFill/>
          <a:ln w="9525">
            <a:noFill/>
            <a:miter lim="800000"/>
            <a:headEnd/>
            <a:tailEnd/>
          </a:ln>
        </p:spPr>
      </p:pic>
      <p:pic>
        <p:nvPicPr>
          <p:cNvPr id="2051" name="Picture 3"/>
          <p:cNvPicPr>
            <a:picLocks noChangeAspect="1" noChangeArrowheads="1"/>
          </p:cNvPicPr>
          <p:nvPr/>
        </p:nvPicPr>
        <p:blipFill>
          <a:blip r:embed="rId4" cstate="print"/>
          <a:srcRect/>
          <a:stretch>
            <a:fillRect/>
          </a:stretch>
        </p:blipFill>
        <p:spPr bwMode="auto">
          <a:xfrm>
            <a:off x="2795239" y="1229845"/>
            <a:ext cx="2864643" cy="3722249"/>
          </a:xfrm>
          <a:prstGeom prst="rect">
            <a:avLst/>
          </a:prstGeom>
          <a:noFill/>
          <a:ln w="9525">
            <a:noFill/>
            <a:miter lim="800000"/>
            <a:headEnd/>
            <a:tailEnd/>
          </a:ln>
        </p:spPr>
      </p:pic>
      <p:sp>
        <p:nvSpPr>
          <p:cNvPr id="3" name="Rectangle 2"/>
          <p:cNvSpPr/>
          <p:nvPr/>
        </p:nvSpPr>
        <p:spPr>
          <a:xfrm>
            <a:off x="61122" y="4206970"/>
            <a:ext cx="4026784" cy="1107996"/>
          </a:xfrm>
          <a:prstGeom prst="rect">
            <a:avLst/>
          </a:prstGeom>
        </p:spPr>
        <p:txBody>
          <a:bodyPr wrap="square">
            <a:spAutoFit/>
          </a:bodyPr>
          <a:lstStyle/>
          <a:p>
            <a:pPr lvl="0">
              <a:defRPr/>
            </a:pPr>
            <a:r>
              <a:rPr lang="en-US" sz="1100" dirty="0"/>
              <a:t>http://www.americanbar.org/content/dam/aba/migrated/marketresearch/PublicDocuments/JusticeGaInAmerica2009.authcheckdam.pdf</a:t>
            </a:r>
          </a:p>
          <a:p>
            <a:pPr lvl="0">
              <a:defRPr/>
            </a:pPr>
            <a:endParaRPr lang="en-US" sz="1100" dirty="0"/>
          </a:p>
          <a:p>
            <a:pPr lvl="0">
              <a:defRPr/>
            </a:pPr>
            <a:r>
              <a:rPr lang="en-US" sz="1100" dirty="0"/>
              <a:t>https://</a:t>
            </a:r>
            <a:r>
              <a:rPr lang="en-US" sz="1100" dirty="0" smtClean="0"/>
              <a:t>www.nycourts.gov/reports/AJJI_SelfRep06.pd			f</a:t>
            </a:r>
            <a:endParaRPr lang="en-US" sz="1100" dirty="0"/>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07148" y="217037"/>
            <a:ext cx="2967925" cy="3585616"/>
          </a:xfrm>
          <a:prstGeom prst="rect">
            <a:avLst/>
          </a:prstGeom>
          <a:ln w="57150">
            <a:solidFill>
              <a:srgbClr val="0070C0"/>
            </a:solidFill>
          </a:ln>
        </p:spPr>
      </p:pic>
    </p:spTree>
    <p:extLst>
      <p:ext uri="{BB962C8B-B14F-4D97-AF65-F5344CB8AC3E}">
        <p14:creationId xmlns:p14="http://schemas.microsoft.com/office/powerpoint/2010/main" val="4240173427"/>
      </p:ext>
    </p:extLst>
  </p:cSld>
  <p:clrMapOvr>
    <a:masterClrMapping/>
  </p:clrMapOvr>
  <mc:AlternateContent xmlns:mc="http://schemas.openxmlformats.org/markup-compatibility/2006" xmlns:p14="http://schemas.microsoft.com/office/powerpoint/2010/main">
    <mc:Choice Requires="p14">
      <p:transition spd="slow" p14:dur="2000" advClick="0" advTm="20000"/>
    </mc:Choice>
    <mc:Fallback xmlns="">
      <p:transition spd="slow" advClick="0" advTm="20000"/>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1028"/>
          <p:cNvSpPr>
            <a:spLocks noGrp="1" noChangeArrowheads="1"/>
          </p:cNvSpPr>
          <p:nvPr>
            <p:ph idx="1"/>
          </p:nvPr>
        </p:nvSpPr>
        <p:spPr>
          <a:xfrm>
            <a:off x="461176" y="1463040"/>
            <a:ext cx="8281283" cy="3398044"/>
          </a:xfrm>
        </p:spPr>
        <p:txBody>
          <a:bodyPr/>
          <a:lstStyle/>
          <a:p>
            <a:pPr marL="258366" lvl="1" indent="0">
              <a:lnSpc>
                <a:spcPct val="80000"/>
              </a:lnSpc>
              <a:buNone/>
            </a:pPr>
            <a:r>
              <a:rPr lang="en-US" sz="2000" b="1" dirty="0" smtClean="0"/>
              <a:t>Legal </a:t>
            </a:r>
            <a:r>
              <a:rPr lang="en-US" sz="2000" b="1" dirty="0"/>
              <a:t>Services Corporation funded agencies complete 1,000,000 cases each </a:t>
            </a:r>
            <a:r>
              <a:rPr lang="en-US" sz="2000" b="1" dirty="0" smtClean="0"/>
              <a:t>year</a:t>
            </a:r>
            <a:endParaRPr lang="en-US" sz="2000" b="1" dirty="0"/>
          </a:p>
          <a:p>
            <a:pPr marL="258366" lvl="1" indent="0" algn="ctr">
              <a:lnSpc>
                <a:spcPct val="80000"/>
              </a:lnSpc>
              <a:buNone/>
            </a:pPr>
            <a:r>
              <a:rPr lang="en-US" sz="2000" b="1" dirty="0"/>
              <a:t>Still</a:t>
            </a:r>
            <a:r>
              <a:rPr lang="en-US" sz="2000" b="1" dirty="0" smtClean="0"/>
              <a:t>:</a:t>
            </a:r>
            <a:endParaRPr lang="en-US" sz="2000" b="1" dirty="0"/>
          </a:p>
          <a:p>
            <a:pPr marL="258366" lvl="1" indent="0" algn="ctr">
              <a:lnSpc>
                <a:spcPct val="80000"/>
              </a:lnSpc>
              <a:buNone/>
            </a:pPr>
            <a:r>
              <a:rPr lang="en-US" sz="2000" b="1" dirty="0">
                <a:solidFill>
                  <a:srgbClr val="FF0000"/>
                </a:solidFill>
              </a:rPr>
              <a:t>50%</a:t>
            </a:r>
            <a:r>
              <a:rPr lang="en-US" sz="2000" b="1" dirty="0"/>
              <a:t> of those seeking legal help at these agencies are turned </a:t>
            </a:r>
            <a:r>
              <a:rPr lang="en-US" sz="2000" b="1" dirty="0" smtClean="0"/>
              <a:t>away</a:t>
            </a:r>
            <a:endParaRPr lang="en-US" sz="2000" b="1" dirty="0">
              <a:solidFill>
                <a:srgbClr val="FF0000"/>
              </a:solidFill>
            </a:endParaRPr>
          </a:p>
          <a:p>
            <a:pPr marL="258366" lvl="1" indent="0" algn="ctr">
              <a:lnSpc>
                <a:spcPct val="80000"/>
              </a:lnSpc>
              <a:buNone/>
            </a:pPr>
            <a:r>
              <a:rPr lang="en-US" sz="2000" b="1" dirty="0">
                <a:solidFill>
                  <a:srgbClr val="FF0000"/>
                </a:solidFill>
              </a:rPr>
              <a:t>80%</a:t>
            </a:r>
            <a:r>
              <a:rPr lang="en-US" sz="2000" b="1" dirty="0"/>
              <a:t> of the poor and working poor in the United States face their legal problems without the help of a lawyer</a:t>
            </a:r>
          </a:p>
        </p:txBody>
      </p:sp>
      <p:sp>
        <p:nvSpPr>
          <p:cNvPr id="6148" name="Text Box 1027"/>
          <p:cNvSpPr txBox="1">
            <a:spLocks noChangeArrowheads="1"/>
          </p:cNvSpPr>
          <p:nvPr/>
        </p:nvSpPr>
        <p:spPr bwMode="auto">
          <a:xfrm>
            <a:off x="1807369" y="1408510"/>
            <a:ext cx="184731" cy="484748"/>
          </a:xfrm>
          <a:prstGeom prst="rect">
            <a:avLst/>
          </a:prstGeom>
          <a:noFill/>
          <a:ln w="12700">
            <a:noFill/>
            <a:miter lim="800000"/>
            <a:headEnd type="none" w="sm" len="sm"/>
            <a:tailEnd type="none" w="sm" len="sm"/>
          </a:ln>
        </p:spPr>
        <p:txBody>
          <a:bodyPr wrap="none">
            <a:spAutoFit/>
          </a:bodyPr>
          <a:lstStyle/>
          <a:p>
            <a:endParaRPr lang="en-US" sz="1275"/>
          </a:p>
          <a:p>
            <a:endParaRPr lang="en-US" sz="1275"/>
          </a:p>
        </p:txBody>
      </p:sp>
      <p:pic>
        <p:nvPicPr>
          <p:cNvPr id="3" name="Picture 2"/>
          <p:cNvPicPr>
            <a:picLocks noChangeAspect="1"/>
          </p:cNvPicPr>
          <p:nvPr/>
        </p:nvPicPr>
        <p:blipFill>
          <a:blip r:embed="rId3"/>
          <a:stretch>
            <a:fillRect/>
          </a:stretch>
        </p:blipFill>
        <p:spPr>
          <a:xfrm>
            <a:off x="2434708" y="196556"/>
            <a:ext cx="3821357" cy="1108689"/>
          </a:xfrm>
          <a:prstGeom prst="rect">
            <a:avLst/>
          </a:prstGeom>
        </p:spPr>
      </p:pic>
    </p:spTree>
    <p:extLst>
      <p:ext uri="{BB962C8B-B14F-4D97-AF65-F5344CB8AC3E}">
        <p14:creationId xmlns:p14="http://schemas.microsoft.com/office/powerpoint/2010/main" val="9996634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105805" y="1021721"/>
            <a:ext cx="6884154" cy="2782573"/>
          </a:xfrm>
          <a:prstGeom prst="rect">
            <a:avLst/>
          </a:prstGeom>
        </p:spPr>
      </p:pic>
    </p:spTree>
    <p:extLst>
      <p:ext uri="{BB962C8B-B14F-4D97-AF65-F5344CB8AC3E}">
        <p14:creationId xmlns:p14="http://schemas.microsoft.com/office/powerpoint/2010/main" val="5739908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105805" y="1021721"/>
            <a:ext cx="6884154" cy="2782573"/>
          </a:xfrm>
          <a:prstGeom prst="rect">
            <a:avLst/>
          </a:prstGeom>
        </p:spPr>
      </p:pic>
      <p:cxnSp>
        <p:nvCxnSpPr>
          <p:cNvPr id="5" name="Straight Connector 4"/>
          <p:cNvCxnSpPr/>
          <p:nvPr/>
        </p:nvCxnSpPr>
        <p:spPr>
          <a:xfrm>
            <a:off x="4493297" y="880171"/>
            <a:ext cx="54585" cy="3842444"/>
          </a:xfrm>
          <a:prstGeom prst="line">
            <a:avLst/>
          </a:prstGeom>
          <a:ln w="76200">
            <a:solidFill>
              <a:srgbClr val="FF0000"/>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93813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105805" y="1021721"/>
            <a:ext cx="6884154" cy="2782573"/>
          </a:xfrm>
          <a:prstGeom prst="rect">
            <a:avLst/>
          </a:prstGeom>
        </p:spPr>
      </p:pic>
      <p:cxnSp>
        <p:nvCxnSpPr>
          <p:cNvPr id="5" name="Straight Connector 4"/>
          <p:cNvCxnSpPr/>
          <p:nvPr/>
        </p:nvCxnSpPr>
        <p:spPr>
          <a:xfrm>
            <a:off x="6635043" y="880171"/>
            <a:ext cx="54585" cy="3842444"/>
          </a:xfrm>
          <a:prstGeom prst="line">
            <a:avLst/>
          </a:prstGeom>
          <a:ln w="7620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2" name="Oval Callout 1"/>
          <p:cNvSpPr/>
          <p:nvPr/>
        </p:nvSpPr>
        <p:spPr>
          <a:xfrm>
            <a:off x="4122549" y="46495"/>
            <a:ext cx="2758698" cy="1050785"/>
          </a:xfrm>
          <a:prstGeom prst="wedgeEllipseCallout">
            <a:avLst>
              <a:gd name="adj1" fmla="val 20440"/>
              <a:gd name="adj2" fmla="val 96975"/>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rPr>
              <a:t>$%$#@$!!</a:t>
            </a:r>
            <a:endParaRPr lang="en-US" sz="1800" dirty="0">
              <a:solidFill>
                <a:schemeClr val="tx1"/>
              </a:solidFill>
            </a:endParaRPr>
          </a:p>
        </p:txBody>
      </p:sp>
    </p:spTree>
    <p:extLst>
      <p:ext uri="{BB962C8B-B14F-4D97-AF65-F5344CB8AC3E}">
        <p14:creationId xmlns:p14="http://schemas.microsoft.com/office/powerpoint/2010/main" val="36701405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8822" y="694251"/>
            <a:ext cx="4656274" cy="3986237"/>
          </a:xfrm>
          <a:prstGeom prst="rect">
            <a:avLst/>
          </a:prstGeom>
          <a:ln>
            <a:noFill/>
          </a:ln>
          <a:effectLst>
            <a:outerShdw blurRad="190500" algn="tl" rotWithShape="0">
              <a:srgbClr val="000000">
                <a:alpha val="70000"/>
              </a:srgbClr>
            </a:outerShdw>
          </a:effectLst>
        </p:spPr>
      </p:pic>
      <p:pic>
        <p:nvPicPr>
          <p:cNvPr id="4" name="Picture 3" descr="Image result for chicago-kent college of la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24268" y="2131161"/>
            <a:ext cx="2591926" cy="64633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20240" y="3487306"/>
            <a:ext cx="2260785" cy="914719"/>
          </a:xfrm>
          <a:prstGeom prst="rect">
            <a:avLst/>
          </a:prstGeom>
        </p:spPr>
      </p:pic>
      <p:pic>
        <p:nvPicPr>
          <p:cNvPr id="6" name="Picture 6" descr="Image result for iit institute of desig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61888" y="390889"/>
            <a:ext cx="5651611" cy="12559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508893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19303" y="327458"/>
            <a:ext cx="3151714" cy="2698183"/>
          </a:xfrm>
          <a:prstGeom prst="rect">
            <a:avLst/>
          </a:prstGeom>
          <a:ln>
            <a:noFill/>
          </a:ln>
          <a:effectLst>
            <a:outerShdw blurRad="190500" algn="tl" rotWithShape="0">
              <a:srgbClr val="000000">
                <a:alpha val="70000"/>
              </a:srgbClr>
            </a:outerShdw>
          </a:effectLst>
        </p:spPr>
      </p:pic>
      <p:pic>
        <p:nvPicPr>
          <p:cNvPr id="3" name="Picture 2"/>
          <p:cNvPicPr>
            <a:picLocks noChangeAspect="1"/>
          </p:cNvPicPr>
          <p:nvPr/>
        </p:nvPicPr>
        <p:blipFill>
          <a:blip r:embed="rId4"/>
          <a:stretch>
            <a:fillRect/>
          </a:stretch>
        </p:blipFill>
        <p:spPr>
          <a:xfrm>
            <a:off x="369849" y="397790"/>
            <a:ext cx="6165658" cy="4615741"/>
          </a:xfrm>
          <a:prstGeom prst="rect">
            <a:avLst/>
          </a:prstGeom>
          <a:ln>
            <a:noFill/>
          </a:ln>
          <a:effectLst>
            <a:outerShdw blurRad="190500" algn="tl" rotWithShape="0">
              <a:srgbClr val="000000">
                <a:alpha val="70000"/>
              </a:srgbClr>
            </a:outerShdw>
          </a:effectLst>
        </p:spPr>
      </p:pic>
      <p:sp>
        <p:nvSpPr>
          <p:cNvPr id="8" name="Rectangle 7"/>
          <p:cNvSpPr/>
          <p:nvPr/>
        </p:nvSpPr>
        <p:spPr>
          <a:xfrm>
            <a:off x="5939921" y="247698"/>
            <a:ext cx="3431896" cy="4678204"/>
          </a:xfrm>
          <a:prstGeom prst="rect">
            <a:avLst/>
          </a:prstGeom>
          <a:noFill/>
        </p:spPr>
        <p:txBody>
          <a:bodyPr wrap="square" lIns="91440" tIns="45720" rIns="91440" bIns="45720">
            <a:spAutoFit/>
          </a:bodyPr>
          <a:lstStyle/>
          <a:p>
            <a:pPr algn="ctr"/>
            <a:r>
              <a:rPr lang="en-US" sz="2800" b="1" dirty="0" smtClean="0">
                <a:ln/>
                <a:solidFill>
                  <a:srgbClr val="002060"/>
                </a:solidFill>
                <a:effectLst>
                  <a:outerShdw blurRad="38100" dist="19050" dir="2700000" algn="tl" rotWithShape="0">
                    <a:schemeClr val="dk1">
                      <a:lumMod val="50000"/>
                      <a:alpha val="40000"/>
                    </a:schemeClr>
                  </a:outerShdw>
                </a:effectLst>
              </a:rPr>
              <a:t>2001</a:t>
            </a:r>
          </a:p>
          <a:p>
            <a:pPr algn="ctr"/>
            <a:r>
              <a:rPr lang="en-US" sz="5400" b="1" cap="none" spc="0" dirty="0" smtClean="0">
                <a:ln/>
                <a:solidFill>
                  <a:srgbClr val="002060"/>
                </a:solidFill>
                <a:effectLst>
                  <a:outerShdw blurRad="38100" dist="19050" dir="2700000" algn="tl" rotWithShape="0">
                    <a:schemeClr val="dk1">
                      <a:lumMod val="50000"/>
                      <a:alpha val="40000"/>
                    </a:schemeClr>
                  </a:outerShdw>
                </a:effectLst>
              </a:rPr>
              <a:t>DESIGN</a:t>
            </a:r>
          </a:p>
          <a:p>
            <a:pPr algn="ctr"/>
            <a:r>
              <a:rPr lang="en-US" sz="5400" b="1" dirty="0" smtClean="0">
                <a:ln/>
                <a:solidFill>
                  <a:srgbClr val="002060"/>
                </a:solidFill>
                <a:effectLst>
                  <a:outerShdw blurRad="38100" dist="19050" dir="2700000" algn="tl" rotWithShape="0">
                    <a:schemeClr val="dk1">
                      <a:lumMod val="50000"/>
                      <a:alpha val="40000"/>
                    </a:schemeClr>
                  </a:outerShdw>
                </a:effectLst>
              </a:rPr>
              <a:t>+</a:t>
            </a:r>
          </a:p>
          <a:p>
            <a:pPr algn="ctr"/>
            <a:r>
              <a:rPr lang="en-US" sz="5400" b="1" cap="none" spc="0" dirty="0" smtClean="0">
                <a:ln/>
                <a:solidFill>
                  <a:srgbClr val="002060"/>
                </a:solidFill>
                <a:effectLst>
                  <a:outerShdw blurRad="38100" dist="19050" dir="2700000" algn="tl" rotWithShape="0">
                    <a:schemeClr val="dk1">
                      <a:lumMod val="50000"/>
                      <a:alpha val="40000"/>
                    </a:schemeClr>
                  </a:outerShdw>
                </a:effectLst>
              </a:rPr>
              <a:t>LAW</a:t>
            </a:r>
          </a:p>
          <a:p>
            <a:pPr algn="ctr"/>
            <a:r>
              <a:rPr lang="en-US" sz="5400" b="1" dirty="0" smtClean="0">
                <a:ln/>
                <a:solidFill>
                  <a:srgbClr val="002060"/>
                </a:solidFill>
                <a:effectLst>
                  <a:outerShdw blurRad="38100" dist="19050" dir="2700000" algn="tl" rotWithShape="0">
                    <a:schemeClr val="dk1">
                      <a:lumMod val="50000"/>
                      <a:alpha val="40000"/>
                    </a:schemeClr>
                  </a:outerShdw>
                </a:effectLst>
              </a:rPr>
              <a:t>+</a:t>
            </a:r>
          </a:p>
          <a:p>
            <a:pPr algn="ctr"/>
            <a:r>
              <a:rPr lang="en-US" sz="5400" b="1" cap="none" spc="0" dirty="0" smtClean="0">
                <a:ln/>
                <a:solidFill>
                  <a:srgbClr val="002060"/>
                </a:solidFill>
                <a:effectLst>
                  <a:outerShdw blurRad="38100" dist="19050" dir="2700000" algn="tl" rotWithShape="0">
                    <a:schemeClr val="dk1">
                      <a:lumMod val="50000"/>
                      <a:alpha val="40000"/>
                    </a:schemeClr>
                  </a:outerShdw>
                </a:effectLst>
              </a:rPr>
              <a:t>TECH</a:t>
            </a:r>
            <a:endParaRPr lang="en-US" sz="5400" b="1" cap="none" spc="0" dirty="0">
              <a:ln/>
              <a:solidFill>
                <a:srgbClr val="002060"/>
              </a:solidFill>
              <a:effectLst>
                <a:outerShdw blurRad="38100" dist="19050" dir="2700000" algn="tl" rotWithShape="0">
                  <a:schemeClr val="dk1">
                    <a:lumMod val="50000"/>
                    <a:alpha val="40000"/>
                  </a:schemeClr>
                </a:outerShdw>
              </a:effectLst>
            </a:endParaRPr>
          </a:p>
        </p:txBody>
      </p:sp>
    </p:spTree>
    <p:extLst>
      <p:ext uri="{BB962C8B-B14F-4D97-AF65-F5344CB8AC3E}">
        <p14:creationId xmlns:p14="http://schemas.microsoft.com/office/powerpoint/2010/main" val="408638333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953140" y="4220170"/>
            <a:ext cx="954107" cy="923330"/>
          </a:xfrm>
          <a:prstGeom prst="rect">
            <a:avLst/>
          </a:prstGeom>
          <a:noFill/>
        </p:spPr>
        <p:txBody>
          <a:bodyPr wrap="none" lIns="91440" tIns="45720" rIns="91440" bIns="45720">
            <a:spAutoFit/>
          </a:bodyPr>
          <a:lstStyle/>
          <a:p>
            <a:pPr algn="ctr"/>
            <a:r>
              <a:rPr lang="en-US" sz="5400" b="1" cap="none" spc="0" dirty="0" smtClean="0">
                <a:ln/>
                <a:solidFill>
                  <a:srgbClr val="FF0000"/>
                </a:solidFill>
                <a:effectLst>
                  <a:outerShdw blurRad="38100" dist="19050" dir="2700000" algn="tl" rotWithShape="0">
                    <a:schemeClr val="dk1">
                      <a:lumMod val="50000"/>
                      <a:alpha val="40000"/>
                    </a:schemeClr>
                  </a:outerShdw>
                </a:effectLst>
              </a:rPr>
              <a:t>12</a:t>
            </a:r>
            <a:endParaRPr lang="en-US" sz="5400" b="1" cap="none" spc="0" dirty="0">
              <a:ln/>
              <a:solidFill>
                <a:srgbClr val="FF0000"/>
              </a:solidFill>
              <a:effectLst>
                <a:outerShdw blurRad="38100" dist="19050" dir="2700000" algn="tl" rotWithShape="0">
                  <a:schemeClr val="dk1">
                    <a:lumMod val="50000"/>
                    <a:alpha val="40000"/>
                  </a:schemeClr>
                </a:outerShdw>
              </a:effectLst>
            </a:endParaRPr>
          </a:p>
        </p:txBody>
      </p:sp>
      <p:pic>
        <p:nvPicPr>
          <p:cNvPr id="3" name="Picture 2" descr="Image result for 10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690" y="469900"/>
            <a:ext cx="5150829" cy="6666031"/>
          </a:xfrm>
          <a:prstGeom prst="rect">
            <a:avLst/>
          </a:prstGeom>
          <a:ln>
            <a:noFill/>
          </a:ln>
          <a:effectLst>
            <a:outerShdw blurRad="190500" algn="tl" rotWithShape="0">
              <a:srgbClr val="000000">
                <a:alpha val="70000"/>
              </a:srgbClr>
            </a:outerShdw>
          </a:effectLst>
          <a:extLst/>
        </p:spPr>
      </p:pic>
      <p:pic>
        <p:nvPicPr>
          <p:cNvPr id="4" name="Picture 3" descr="Image result for court form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68701" y="260057"/>
            <a:ext cx="5202767" cy="2928503"/>
          </a:xfrm>
          <a:prstGeom prst="rect">
            <a:avLst/>
          </a:prstGeom>
          <a:ln>
            <a:noFill/>
          </a:ln>
          <a:effectLst>
            <a:outerShdw blurRad="190500" algn="tl" rotWithShape="0">
              <a:srgbClr val="000000">
                <a:alpha val="70000"/>
              </a:srgbClr>
            </a:outerShdw>
          </a:effectLst>
          <a:extLst/>
        </p:spPr>
      </p:pic>
      <p:pic>
        <p:nvPicPr>
          <p:cNvPr id="5" name="Picture 2" descr="enter image description her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088" y="3188560"/>
            <a:ext cx="6232178" cy="2613549"/>
          </a:xfrm>
          <a:prstGeom prst="rect">
            <a:avLst/>
          </a:prstGeom>
          <a:ln w="76200" cap="sq">
            <a:solidFill>
              <a:srgbClr val="00B0F0"/>
            </a:solidFill>
            <a:prstDash val="solid"/>
            <a:miter lim="800000"/>
          </a:ln>
          <a:effectLst>
            <a:outerShdw blurRad="50800" dist="38100" dir="2700000" algn="tl" rotWithShape="0">
              <a:srgbClr val="000000">
                <a:alpha val="43000"/>
              </a:srgbClr>
            </a:outerShdw>
          </a:effectLst>
          <a:extLst/>
        </p:spPr>
      </p:pic>
    </p:spTree>
    <p:extLst>
      <p:ext uri="{BB962C8B-B14F-4D97-AF65-F5344CB8AC3E}">
        <p14:creationId xmlns:p14="http://schemas.microsoft.com/office/powerpoint/2010/main" val="165778373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866608" y="1178300"/>
            <a:ext cx="4680465" cy="2667865"/>
          </a:xfrm>
          <a:prstGeom prst="rect">
            <a:avLst/>
          </a:prstGeom>
          <a:ln>
            <a:noFill/>
          </a:ln>
          <a:effectLst>
            <a:outerShdw blurRad="292100" dist="139700" dir="2700000" algn="tl" rotWithShape="0">
              <a:srgbClr val="333333">
                <a:alpha val="65000"/>
              </a:srgbClr>
            </a:outerShdw>
          </a:effectLst>
        </p:spPr>
      </p:pic>
      <p:sp>
        <p:nvSpPr>
          <p:cNvPr id="8" name="Cloud 7"/>
          <p:cNvSpPr/>
          <p:nvPr/>
        </p:nvSpPr>
        <p:spPr>
          <a:xfrm>
            <a:off x="2851686" y="139485"/>
            <a:ext cx="2686373" cy="1079715"/>
          </a:xfrm>
          <a:prstGeom prst="cloud">
            <a:avLst/>
          </a:prstGeom>
          <a:solidFill>
            <a:schemeClr val="accent5">
              <a:lumMod val="20000"/>
              <a:lumOff val="8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4"/>
          <a:stretch>
            <a:fillRect/>
          </a:stretch>
        </p:blipFill>
        <p:spPr>
          <a:xfrm>
            <a:off x="23003" y="1745089"/>
            <a:ext cx="1744947" cy="1958303"/>
          </a:xfrm>
          <a:prstGeom prst="rect">
            <a:avLst/>
          </a:prstGeom>
        </p:spPr>
      </p:pic>
      <p:pic>
        <p:nvPicPr>
          <p:cNvPr id="10" name="Picture 9"/>
          <p:cNvPicPr>
            <a:picLocks noChangeAspect="1"/>
          </p:cNvPicPr>
          <p:nvPr/>
        </p:nvPicPr>
        <p:blipFill>
          <a:blip r:embed="rId5"/>
          <a:stretch>
            <a:fillRect/>
          </a:stretch>
        </p:blipFill>
        <p:spPr>
          <a:xfrm>
            <a:off x="7556087" y="286168"/>
            <a:ext cx="1235804" cy="1866064"/>
          </a:xfrm>
          <a:prstGeom prst="rect">
            <a:avLst/>
          </a:prstGeom>
        </p:spPr>
      </p:pic>
      <p:pic>
        <p:nvPicPr>
          <p:cNvPr id="11" name="Picture 10"/>
          <p:cNvPicPr>
            <a:picLocks noChangeAspect="1"/>
          </p:cNvPicPr>
          <p:nvPr/>
        </p:nvPicPr>
        <p:blipFill>
          <a:blip r:embed="rId6"/>
          <a:stretch>
            <a:fillRect/>
          </a:stretch>
        </p:blipFill>
        <p:spPr>
          <a:xfrm>
            <a:off x="6756319" y="3109992"/>
            <a:ext cx="2286633" cy="1750997"/>
          </a:xfrm>
          <a:prstGeom prst="rect">
            <a:avLst/>
          </a:prstGeom>
        </p:spPr>
      </p:pic>
      <p:sp>
        <p:nvSpPr>
          <p:cNvPr id="12" name="Up Arrow 11"/>
          <p:cNvSpPr/>
          <p:nvPr/>
        </p:nvSpPr>
        <p:spPr>
          <a:xfrm>
            <a:off x="3936569" y="826576"/>
            <a:ext cx="496899" cy="111587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Up-Down Arrow 12"/>
          <p:cNvSpPr/>
          <p:nvPr/>
        </p:nvSpPr>
        <p:spPr>
          <a:xfrm rot="3991853">
            <a:off x="6584436" y="884080"/>
            <a:ext cx="542441" cy="1567033"/>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Up-Down Arrow 13"/>
          <p:cNvSpPr/>
          <p:nvPr/>
        </p:nvSpPr>
        <p:spPr>
          <a:xfrm rot="6962726">
            <a:off x="6320862" y="2660039"/>
            <a:ext cx="542441" cy="1567033"/>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Up Arrow 14"/>
          <p:cNvSpPr/>
          <p:nvPr/>
        </p:nvSpPr>
        <p:spPr>
          <a:xfrm rot="5400000">
            <a:off x="1437609" y="2180827"/>
            <a:ext cx="1227603" cy="835973"/>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361298" y="3774638"/>
            <a:ext cx="1313180" cy="646331"/>
          </a:xfrm>
          <a:prstGeom prst="rect">
            <a:avLst/>
          </a:prstGeom>
          <a:noFill/>
        </p:spPr>
        <p:txBody>
          <a:bodyPr wrap="none" lIns="91440" tIns="45720" rIns="91440" bIns="45720">
            <a:spAutoFit/>
          </a:bodyPr>
          <a:lstStyle/>
          <a:p>
            <a:pPr algn="ctr"/>
            <a:r>
              <a:rPr lang="en-US" sz="3600" dirty="0">
                <a:ln w="0"/>
                <a:solidFill>
                  <a:schemeClr val="accent5">
                    <a:lumMod val="75000"/>
                  </a:schemeClr>
                </a:solidFill>
                <a:effectLst>
                  <a:outerShdw blurRad="38100" dist="19050" dir="2700000" algn="tl" rotWithShape="0">
                    <a:schemeClr val="dk1">
                      <a:alpha val="40000"/>
                    </a:schemeClr>
                  </a:outerShdw>
                </a:effectLst>
              </a:rPr>
              <a:t>SRLs</a:t>
            </a:r>
          </a:p>
        </p:txBody>
      </p:sp>
      <p:sp>
        <p:nvSpPr>
          <p:cNvPr id="18" name="Rectangle 17"/>
          <p:cNvSpPr/>
          <p:nvPr/>
        </p:nvSpPr>
        <p:spPr>
          <a:xfrm>
            <a:off x="7272350" y="1617929"/>
            <a:ext cx="1782860" cy="954107"/>
          </a:xfrm>
          <a:prstGeom prst="rect">
            <a:avLst/>
          </a:prstGeom>
          <a:noFill/>
        </p:spPr>
        <p:txBody>
          <a:bodyPr wrap="none" lIns="91440" tIns="45720" rIns="91440" bIns="45720">
            <a:spAutoFit/>
          </a:bodyPr>
          <a:lstStyle/>
          <a:p>
            <a:pPr algn="ctr"/>
            <a:r>
              <a:rPr lang="en-US" sz="2800" dirty="0" smtClean="0">
                <a:ln w="0"/>
                <a:solidFill>
                  <a:schemeClr val="accent5">
                    <a:lumMod val="75000"/>
                  </a:schemeClr>
                </a:solidFill>
                <a:effectLst>
                  <a:outerShdw blurRad="38100" dist="19050" dir="2700000" algn="tl" rotWithShape="0">
                    <a:schemeClr val="dk1">
                      <a:alpha val="40000"/>
                    </a:schemeClr>
                  </a:outerShdw>
                </a:effectLst>
              </a:rPr>
              <a:t>Judges &amp; </a:t>
            </a:r>
          </a:p>
          <a:p>
            <a:pPr algn="ctr"/>
            <a:r>
              <a:rPr lang="en-US" sz="2800" dirty="0" smtClean="0">
                <a:ln w="0"/>
                <a:solidFill>
                  <a:schemeClr val="accent5">
                    <a:lumMod val="75000"/>
                  </a:schemeClr>
                </a:solidFill>
                <a:effectLst>
                  <a:outerShdw blurRad="38100" dist="19050" dir="2700000" algn="tl" rotWithShape="0">
                    <a:schemeClr val="dk1">
                      <a:alpha val="40000"/>
                    </a:schemeClr>
                  </a:outerShdw>
                </a:effectLst>
              </a:rPr>
              <a:t>Clerks</a:t>
            </a:r>
            <a:endParaRPr lang="en-US" sz="2800" dirty="0">
              <a:ln w="0"/>
              <a:solidFill>
                <a:schemeClr val="accent5">
                  <a:lumMod val="75000"/>
                </a:schemeClr>
              </a:solidFill>
              <a:effectLst>
                <a:outerShdw blurRad="38100" dist="19050" dir="2700000" algn="tl" rotWithShape="0">
                  <a:schemeClr val="dk1">
                    <a:alpha val="40000"/>
                  </a:schemeClr>
                </a:outerShdw>
              </a:effectLst>
            </a:endParaRPr>
          </a:p>
        </p:txBody>
      </p:sp>
      <p:sp>
        <p:nvSpPr>
          <p:cNvPr id="19" name="Rectangle 18"/>
          <p:cNvSpPr/>
          <p:nvPr/>
        </p:nvSpPr>
        <p:spPr>
          <a:xfrm>
            <a:off x="7060081" y="4246052"/>
            <a:ext cx="1903086" cy="646331"/>
          </a:xfrm>
          <a:prstGeom prst="rect">
            <a:avLst/>
          </a:prstGeom>
          <a:noFill/>
        </p:spPr>
        <p:txBody>
          <a:bodyPr wrap="none" lIns="91440" tIns="45720" rIns="91440" bIns="45720">
            <a:spAutoFit/>
          </a:bodyPr>
          <a:lstStyle/>
          <a:p>
            <a:pPr algn="ctr"/>
            <a:r>
              <a:rPr lang="en-US" sz="3600" dirty="0" smtClean="0">
                <a:ln w="0"/>
                <a:solidFill>
                  <a:schemeClr val="accent5">
                    <a:lumMod val="75000"/>
                  </a:schemeClr>
                </a:solidFill>
                <a:effectLst>
                  <a:outerShdw blurRad="38100" dist="19050" dir="2700000" algn="tl" rotWithShape="0">
                    <a:schemeClr val="dk1">
                      <a:alpha val="40000"/>
                    </a:schemeClr>
                  </a:outerShdw>
                </a:effectLst>
              </a:rPr>
              <a:t>Lawyers</a:t>
            </a:r>
            <a:endParaRPr lang="en-US" sz="3600" dirty="0">
              <a:ln w="0"/>
              <a:solidFill>
                <a:schemeClr val="accent5">
                  <a:lumMod val="75000"/>
                </a:schemeClr>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00969815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thumb/5/50/Pieter_Bruegel_the_Elder_-_The_Tower_of_Babel_%28Vienna%29_-_Google_Art_Project.jpg/300px-Pieter_Bruegel_the_Elder_-_The_Tower_of_Babel_%28Vienna%29_-_Google_Art_Projec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6958" y="1375267"/>
            <a:ext cx="4901755" cy="3594622"/>
          </a:xfrm>
          <a:prstGeom prst="rect">
            <a:avLst/>
          </a:prstGeom>
          <a:noFill/>
          <a:extLst>
            <a:ext uri="{909E8E84-426E-40DD-AFC4-6F175D3DCCD1}">
              <a14:hiddenFill xmlns:a14="http://schemas.microsoft.com/office/drawing/2010/main">
                <a:solidFill>
                  <a:srgbClr val="FFFFFF"/>
                </a:solidFill>
              </a14:hiddenFill>
            </a:ext>
          </a:extLst>
        </p:spPr>
      </p:pic>
      <p:sp>
        <p:nvSpPr>
          <p:cNvPr id="8" name="Cloud 7"/>
          <p:cNvSpPr/>
          <p:nvPr/>
        </p:nvSpPr>
        <p:spPr>
          <a:xfrm>
            <a:off x="2851686" y="139485"/>
            <a:ext cx="2686373" cy="1079715"/>
          </a:xfrm>
          <a:prstGeom prst="cloud">
            <a:avLst/>
          </a:prstGeom>
          <a:solidFill>
            <a:schemeClr val="accent5">
              <a:lumMod val="20000"/>
              <a:lumOff val="8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4"/>
          <a:stretch>
            <a:fillRect/>
          </a:stretch>
        </p:blipFill>
        <p:spPr>
          <a:xfrm>
            <a:off x="23003" y="1745089"/>
            <a:ext cx="1744947" cy="1958303"/>
          </a:xfrm>
          <a:prstGeom prst="rect">
            <a:avLst/>
          </a:prstGeom>
        </p:spPr>
      </p:pic>
      <p:pic>
        <p:nvPicPr>
          <p:cNvPr id="10" name="Picture 9"/>
          <p:cNvPicPr>
            <a:picLocks noChangeAspect="1"/>
          </p:cNvPicPr>
          <p:nvPr/>
        </p:nvPicPr>
        <p:blipFill>
          <a:blip r:embed="rId5"/>
          <a:stretch>
            <a:fillRect/>
          </a:stretch>
        </p:blipFill>
        <p:spPr>
          <a:xfrm>
            <a:off x="7556087" y="286168"/>
            <a:ext cx="1235804" cy="1866064"/>
          </a:xfrm>
          <a:prstGeom prst="rect">
            <a:avLst/>
          </a:prstGeom>
        </p:spPr>
      </p:pic>
      <p:pic>
        <p:nvPicPr>
          <p:cNvPr id="11" name="Picture 10"/>
          <p:cNvPicPr>
            <a:picLocks noChangeAspect="1"/>
          </p:cNvPicPr>
          <p:nvPr/>
        </p:nvPicPr>
        <p:blipFill>
          <a:blip r:embed="rId6"/>
          <a:stretch>
            <a:fillRect/>
          </a:stretch>
        </p:blipFill>
        <p:spPr>
          <a:xfrm>
            <a:off x="6756319" y="3109992"/>
            <a:ext cx="2286633" cy="1750997"/>
          </a:xfrm>
          <a:prstGeom prst="rect">
            <a:avLst/>
          </a:prstGeom>
        </p:spPr>
      </p:pic>
      <p:sp>
        <p:nvSpPr>
          <p:cNvPr id="12" name="Up Arrow 11"/>
          <p:cNvSpPr/>
          <p:nvPr/>
        </p:nvSpPr>
        <p:spPr>
          <a:xfrm>
            <a:off x="3936569" y="826576"/>
            <a:ext cx="496899" cy="111587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Up-Down Arrow 12"/>
          <p:cNvSpPr/>
          <p:nvPr/>
        </p:nvSpPr>
        <p:spPr>
          <a:xfrm rot="3991853">
            <a:off x="6584436" y="884080"/>
            <a:ext cx="542441" cy="1567033"/>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Up-Down Arrow 13"/>
          <p:cNvSpPr/>
          <p:nvPr/>
        </p:nvSpPr>
        <p:spPr>
          <a:xfrm rot="6962726">
            <a:off x="6320862" y="2660039"/>
            <a:ext cx="542441" cy="1567033"/>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Up Arrow 14"/>
          <p:cNvSpPr/>
          <p:nvPr/>
        </p:nvSpPr>
        <p:spPr>
          <a:xfrm rot="5400000">
            <a:off x="1437609" y="2180827"/>
            <a:ext cx="1227603" cy="835973"/>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361298" y="3774638"/>
            <a:ext cx="1313180" cy="646331"/>
          </a:xfrm>
          <a:prstGeom prst="rect">
            <a:avLst/>
          </a:prstGeom>
          <a:noFill/>
        </p:spPr>
        <p:txBody>
          <a:bodyPr wrap="none" lIns="91440" tIns="45720" rIns="91440" bIns="45720">
            <a:spAutoFit/>
          </a:bodyPr>
          <a:lstStyle/>
          <a:p>
            <a:pPr algn="ctr"/>
            <a:r>
              <a:rPr lang="en-US" sz="3600" dirty="0">
                <a:ln w="0"/>
                <a:solidFill>
                  <a:schemeClr val="accent5">
                    <a:lumMod val="75000"/>
                  </a:schemeClr>
                </a:solidFill>
                <a:effectLst>
                  <a:outerShdw blurRad="38100" dist="19050" dir="2700000" algn="tl" rotWithShape="0">
                    <a:schemeClr val="dk1">
                      <a:alpha val="40000"/>
                    </a:schemeClr>
                  </a:outerShdw>
                </a:effectLst>
              </a:rPr>
              <a:t>SRLs</a:t>
            </a:r>
          </a:p>
        </p:txBody>
      </p:sp>
      <p:sp>
        <p:nvSpPr>
          <p:cNvPr id="18" name="Rectangle 17"/>
          <p:cNvSpPr/>
          <p:nvPr/>
        </p:nvSpPr>
        <p:spPr>
          <a:xfrm>
            <a:off x="7272350" y="1617929"/>
            <a:ext cx="1782860" cy="954107"/>
          </a:xfrm>
          <a:prstGeom prst="rect">
            <a:avLst/>
          </a:prstGeom>
          <a:noFill/>
        </p:spPr>
        <p:txBody>
          <a:bodyPr wrap="none" lIns="91440" tIns="45720" rIns="91440" bIns="45720">
            <a:spAutoFit/>
          </a:bodyPr>
          <a:lstStyle/>
          <a:p>
            <a:pPr algn="ctr"/>
            <a:r>
              <a:rPr lang="en-US" sz="2800" dirty="0" smtClean="0">
                <a:ln w="0"/>
                <a:solidFill>
                  <a:schemeClr val="accent5">
                    <a:lumMod val="75000"/>
                  </a:schemeClr>
                </a:solidFill>
                <a:effectLst>
                  <a:outerShdw blurRad="38100" dist="19050" dir="2700000" algn="tl" rotWithShape="0">
                    <a:schemeClr val="dk1">
                      <a:alpha val="40000"/>
                    </a:schemeClr>
                  </a:outerShdw>
                </a:effectLst>
              </a:rPr>
              <a:t>Judges &amp; </a:t>
            </a:r>
          </a:p>
          <a:p>
            <a:pPr algn="ctr"/>
            <a:r>
              <a:rPr lang="en-US" sz="2800" dirty="0" smtClean="0">
                <a:ln w="0"/>
                <a:solidFill>
                  <a:schemeClr val="accent5">
                    <a:lumMod val="75000"/>
                  </a:schemeClr>
                </a:solidFill>
                <a:effectLst>
                  <a:outerShdw blurRad="38100" dist="19050" dir="2700000" algn="tl" rotWithShape="0">
                    <a:schemeClr val="dk1">
                      <a:alpha val="40000"/>
                    </a:schemeClr>
                  </a:outerShdw>
                </a:effectLst>
              </a:rPr>
              <a:t>Clerks</a:t>
            </a:r>
            <a:endParaRPr lang="en-US" sz="2800" dirty="0">
              <a:ln w="0"/>
              <a:solidFill>
                <a:schemeClr val="accent5">
                  <a:lumMod val="75000"/>
                </a:schemeClr>
              </a:solidFill>
              <a:effectLst>
                <a:outerShdw blurRad="38100" dist="19050" dir="2700000" algn="tl" rotWithShape="0">
                  <a:schemeClr val="dk1">
                    <a:alpha val="40000"/>
                  </a:schemeClr>
                </a:outerShdw>
              </a:effectLst>
            </a:endParaRPr>
          </a:p>
        </p:txBody>
      </p:sp>
      <p:sp>
        <p:nvSpPr>
          <p:cNvPr id="19" name="Rectangle 18"/>
          <p:cNvSpPr/>
          <p:nvPr/>
        </p:nvSpPr>
        <p:spPr>
          <a:xfrm>
            <a:off x="7060081" y="4246052"/>
            <a:ext cx="1903086" cy="646331"/>
          </a:xfrm>
          <a:prstGeom prst="rect">
            <a:avLst/>
          </a:prstGeom>
          <a:noFill/>
        </p:spPr>
        <p:txBody>
          <a:bodyPr wrap="none" lIns="91440" tIns="45720" rIns="91440" bIns="45720">
            <a:spAutoFit/>
          </a:bodyPr>
          <a:lstStyle/>
          <a:p>
            <a:pPr algn="ctr"/>
            <a:r>
              <a:rPr lang="en-US" sz="3600" dirty="0" smtClean="0">
                <a:ln w="0"/>
                <a:solidFill>
                  <a:schemeClr val="accent5">
                    <a:lumMod val="75000"/>
                  </a:schemeClr>
                </a:solidFill>
                <a:effectLst>
                  <a:outerShdw blurRad="38100" dist="19050" dir="2700000" algn="tl" rotWithShape="0">
                    <a:schemeClr val="dk1">
                      <a:alpha val="40000"/>
                    </a:schemeClr>
                  </a:outerShdw>
                </a:effectLst>
              </a:rPr>
              <a:t>Lawyers</a:t>
            </a:r>
            <a:endParaRPr lang="en-US" sz="3600" dirty="0">
              <a:ln w="0"/>
              <a:solidFill>
                <a:schemeClr val="accent5">
                  <a:lumMod val="75000"/>
                </a:schemeClr>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60238594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581296" y="294507"/>
            <a:ext cx="7216503" cy="4545139"/>
          </a:xfrm>
          <a:prstGeom prst="rect">
            <a:avLst/>
          </a:prstGeom>
        </p:spPr>
      </p:pic>
      <p:pic>
        <p:nvPicPr>
          <p:cNvPr id="5" name="Picture 4"/>
          <p:cNvPicPr>
            <a:picLocks noChangeAspect="1"/>
          </p:cNvPicPr>
          <p:nvPr/>
        </p:nvPicPr>
        <p:blipFill>
          <a:blip r:embed="rId4"/>
          <a:stretch>
            <a:fillRect/>
          </a:stretch>
        </p:blipFill>
        <p:spPr>
          <a:xfrm>
            <a:off x="6011377" y="817590"/>
            <a:ext cx="2817306" cy="1124864"/>
          </a:xfrm>
          <a:prstGeom prst="rect">
            <a:avLst/>
          </a:prstGeom>
        </p:spPr>
      </p:pic>
      <p:sp>
        <p:nvSpPr>
          <p:cNvPr id="2" name="Rectangle 1"/>
          <p:cNvSpPr/>
          <p:nvPr/>
        </p:nvSpPr>
        <p:spPr>
          <a:xfrm>
            <a:off x="726918" y="3552344"/>
            <a:ext cx="1954382" cy="923330"/>
          </a:xfrm>
          <a:prstGeom prst="rect">
            <a:avLst/>
          </a:prstGeom>
          <a:noFill/>
        </p:spPr>
        <p:txBody>
          <a:bodyPr wrap="none" lIns="91440" tIns="45720" rIns="91440" bIns="45720">
            <a:spAutoFit/>
          </a:bodyPr>
          <a:lstStyle/>
          <a:p>
            <a:pPr algn="ctr"/>
            <a:r>
              <a:rPr lang="en-US" sz="5400" b="1" cap="none" spc="0" dirty="0" smtClean="0">
                <a:ln w="0"/>
                <a:solidFill>
                  <a:srgbClr val="FF0000"/>
                </a:solidFill>
                <a:effectLst>
                  <a:outerShdw blurRad="38100" dist="19050" dir="2700000" algn="tl" rotWithShape="0">
                    <a:schemeClr val="dk1">
                      <a:alpha val="40000"/>
                    </a:schemeClr>
                  </a:outerShdw>
                </a:effectLst>
              </a:rPr>
              <a:t>2005!</a:t>
            </a:r>
            <a:endParaRPr lang="en-US" sz="5400" b="1" cap="none" spc="0"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0927438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Content Placeholder 2"/>
          <p:cNvSpPr>
            <a:spLocks noGrp="1"/>
          </p:cNvSpPr>
          <p:nvPr>
            <p:ph idx="1"/>
          </p:nvPr>
        </p:nvSpPr>
        <p:spPr>
          <a:xfrm>
            <a:off x="430293" y="259810"/>
            <a:ext cx="8413800" cy="3478800"/>
          </a:xfrm>
        </p:spPr>
        <p:txBody>
          <a:bodyPr/>
          <a:lstStyle/>
          <a:p>
            <a:r>
              <a:rPr lang="en-US" altLang="en-US" dirty="0" smtClean="0"/>
              <a:t>Web-based authoring system that lets lawyers automate legal processes/court forms </a:t>
            </a:r>
            <a:r>
              <a:rPr lang="en-US" altLang="en-US" b="1" dirty="0" smtClean="0"/>
              <a:t>without programmers</a:t>
            </a:r>
          </a:p>
        </p:txBody>
      </p:sp>
      <p:pic>
        <p:nvPicPr>
          <p:cNvPr id="6" name="Picture 5"/>
          <p:cNvPicPr>
            <a:picLocks noChangeAspect="1"/>
          </p:cNvPicPr>
          <p:nvPr/>
        </p:nvPicPr>
        <p:blipFill>
          <a:blip r:embed="rId2"/>
          <a:stretch>
            <a:fillRect/>
          </a:stretch>
        </p:blipFill>
        <p:spPr>
          <a:xfrm>
            <a:off x="492137" y="1487837"/>
            <a:ext cx="4936922" cy="6934702"/>
          </a:xfrm>
          <a:prstGeom prst="rect">
            <a:avLst/>
          </a:prstGeom>
        </p:spPr>
      </p:pic>
      <p:pic>
        <p:nvPicPr>
          <p:cNvPr id="7" name="Picture 6"/>
          <p:cNvPicPr>
            <a:picLocks noChangeAspect="1"/>
          </p:cNvPicPr>
          <p:nvPr/>
        </p:nvPicPr>
        <p:blipFill>
          <a:blip r:embed="rId3"/>
          <a:stretch>
            <a:fillRect/>
          </a:stretch>
        </p:blipFill>
        <p:spPr>
          <a:xfrm>
            <a:off x="3947561" y="2087104"/>
            <a:ext cx="4991362" cy="2505559"/>
          </a:xfrm>
          <a:prstGeom prst="rect">
            <a:avLst/>
          </a:prstGeom>
          <a:ln w="88900">
            <a:solidFill>
              <a:schemeClr val="accent1"/>
            </a:solidFill>
          </a:ln>
        </p:spPr>
      </p:pic>
    </p:spTree>
    <p:extLst>
      <p:ext uri="{BB962C8B-B14F-4D97-AF65-F5344CB8AC3E}">
        <p14:creationId xmlns:p14="http://schemas.microsoft.com/office/powerpoint/2010/main" val="5690765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513199" y="976783"/>
            <a:ext cx="6000663" cy="3012207"/>
          </a:xfrm>
          <a:prstGeom prst="rect">
            <a:avLst/>
          </a:prstGeom>
          <a:ln w="88900">
            <a:solidFill>
              <a:schemeClr val="accent1"/>
            </a:solidFill>
          </a:ln>
        </p:spPr>
      </p:pic>
      <p:sp>
        <p:nvSpPr>
          <p:cNvPr id="16387" name="Content Placeholder 2"/>
          <p:cNvSpPr>
            <a:spLocks noGrp="1"/>
          </p:cNvSpPr>
          <p:nvPr>
            <p:ph idx="1"/>
          </p:nvPr>
        </p:nvSpPr>
        <p:spPr>
          <a:xfrm>
            <a:off x="295975" y="193112"/>
            <a:ext cx="8413800" cy="3478800"/>
          </a:xfrm>
        </p:spPr>
        <p:txBody>
          <a:bodyPr/>
          <a:lstStyle/>
          <a:p>
            <a:r>
              <a:rPr lang="en-US" altLang="en-US" dirty="0" smtClean="0"/>
              <a:t>One </a:t>
            </a:r>
            <a:r>
              <a:rPr lang="en-US" altLang="en-US" dirty="0"/>
              <a:t>question at a </a:t>
            </a:r>
            <a:r>
              <a:rPr lang="en-US" altLang="en-US" dirty="0" smtClean="0"/>
              <a:t>time - like TurboTax or LegalZoom </a:t>
            </a:r>
          </a:p>
        </p:txBody>
      </p:sp>
      <p:pic>
        <p:nvPicPr>
          <p:cNvPr id="7"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31086" y="923482"/>
            <a:ext cx="1925320" cy="394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66829" y="1464286"/>
            <a:ext cx="1732788" cy="2936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p:nvSpPr>
        <p:spPr>
          <a:xfrm>
            <a:off x="110814" y="4220170"/>
            <a:ext cx="1723549" cy="923330"/>
          </a:xfrm>
          <a:prstGeom prst="rect">
            <a:avLst/>
          </a:prstGeom>
          <a:noFill/>
        </p:spPr>
        <p:txBody>
          <a:bodyPr wrap="none" lIns="91440" tIns="45720" rIns="91440" bIns="45720">
            <a:spAutoFit/>
          </a:bodyPr>
          <a:lstStyle/>
          <a:p>
            <a:pPr algn="ctr"/>
            <a:r>
              <a:rPr lang="en-US" sz="5400" b="1" cap="none" spc="0" dirty="0" smtClean="0">
                <a:ln w="0"/>
                <a:solidFill>
                  <a:srgbClr val="FF0000"/>
                </a:solidFill>
                <a:effectLst>
                  <a:outerShdw blurRad="38100" dist="19050" dir="2700000" algn="tl" rotWithShape="0">
                    <a:schemeClr val="dk1">
                      <a:alpha val="40000"/>
                    </a:schemeClr>
                  </a:outerShdw>
                </a:effectLst>
              </a:rPr>
              <a:t>2017</a:t>
            </a:r>
            <a:endParaRPr lang="en-US" sz="5400" b="1" cap="none" spc="0"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5118161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Content Placeholder 2"/>
          <p:cNvSpPr>
            <a:spLocks noGrp="1"/>
          </p:cNvSpPr>
          <p:nvPr>
            <p:ph idx="1"/>
          </p:nvPr>
        </p:nvSpPr>
        <p:spPr>
          <a:xfrm>
            <a:off x="652435" y="230155"/>
            <a:ext cx="8413800" cy="3478800"/>
          </a:xfrm>
        </p:spPr>
        <p:txBody>
          <a:bodyPr/>
          <a:lstStyle/>
          <a:p>
            <a:r>
              <a:rPr lang="en-US" altLang="en-US" dirty="0" smtClean="0"/>
              <a:t>UI/UX designed for self-representing people (mere mortals)</a:t>
            </a:r>
          </a:p>
        </p:txBody>
      </p:sp>
      <p:pic>
        <p:nvPicPr>
          <p:cNvPr id="10" name="Picture 9"/>
          <p:cNvPicPr>
            <a:picLocks noChangeAspect="1"/>
          </p:cNvPicPr>
          <p:nvPr/>
        </p:nvPicPr>
        <p:blipFill>
          <a:blip r:embed="rId2"/>
          <a:stretch>
            <a:fillRect/>
          </a:stretch>
        </p:blipFill>
        <p:spPr>
          <a:xfrm>
            <a:off x="555793" y="1634941"/>
            <a:ext cx="8112958" cy="422341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41803737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Content Placeholder 2"/>
          <p:cNvSpPr>
            <a:spLocks noGrp="1"/>
          </p:cNvSpPr>
          <p:nvPr>
            <p:ph idx="1"/>
          </p:nvPr>
        </p:nvSpPr>
        <p:spPr>
          <a:xfrm>
            <a:off x="563845" y="266960"/>
            <a:ext cx="8413800" cy="3478800"/>
          </a:xfrm>
        </p:spPr>
        <p:txBody>
          <a:bodyPr/>
          <a:lstStyle/>
          <a:p>
            <a:r>
              <a:rPr lang="en-US" altLang="en-US" dirty="0" smtClean="0"/>
              <a:t>4+ Million usages in last 10 years</a:t>
            </a:r>
          </a:p>
        </p:txBody>
      </p:sp>
      <p:pic>
        <p:nvPicPr>
          <p:cNvPr id="4" name="Picture 3"/>
          <p:cNvPicPr>
            <a:picLocks noChangeAspect="1"/>
          </p:cNvPicPr>
          <p:nvPr/>
        </p:nvPicPr>
        <p:blipFill>
          <a:blip r:embed="rId2"/>
          <a:stretch>
            <a:fillRect/>
          </a:stretch>
        </p:blipFill>
        <p:spPr>
          <a:xfrm>
            <a:off x="563845" y="1017407"/>
            <a:ext cx="7614094" cy="4191772"/>
          </a:xfrm>
          <a:prstGeom prst="rect">
            <a:avLst/>
          </a:prstGeom>
          <a:ln w="63500">
            <a:solidFill>
              <a:schemeClr val="accent5">
                <a:lumMod val="60000"/>
                <a:lumOff val="40000"/>
              </a:schemeClr>
            </a:solidFill>
          </a:ln>
        </p:spPr>
      </p:pic>
    </p:spTree>
    <p:extLst>
      <p:ext uri="{BB962C8B-B14F-4D97-AF65-F5344CB8AC3E}">
        <p14:creationId xmlns:p14="http://schemas.microsoft.com/office/powerpoint/2010/main" val="19859480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Content Placeholder 2"/>
          <p:cNvSpPr>
            <a:spLocks noGrp="1"/>
          </p:cNvSpPr>
          <p:nvPr>
            <p:ph idx="1"/>
          </p:nvPr>
        </p:nvSpPr>
        <p:spPr>
          <a:xfrm>
            <a:off x="563845" y="266960"/>
            <a:ext cx="8413800" cy="3478800"/>
          </a:xfrm>
        </p:spPr>
        <p:txBody>
          <a:bodyPr/>
          <a:lstStyle/>
          <a:p>
            <a:r>
              <a:rPr lang="en-US" altLang="en-US" dirty="0" smtClean="0"/>
              <a:t>4+ Million usages in last 10 years</a:t>
            </a:r>
          </a:p>
        </p:txBody>
      </p:sp>
      <p:pic>
        <p:nvPicPr>
          <p:cNvPr id="4" name="Picture 3"/>
          <p:cNvPicPr>
            <a:picLocks noChangeAspect="1"/>
          </p:cNvPicPr>
          <p:nvPr/>
        </p:nvPicPr>
        <p:blipFill>
          <a:blip r:embed="rId2"/>
          <a:stretch>
            <a:fillRect/>
          </a:stretch>
        </p:blipFill>
        <p:spPr>
          <a:xfrm>
            <a:off x="563845" y="1017407"/>
            <a:ext cx="7614094" cy="4191772"/>
          </a:xfrm>
          <a:prstGeom prst="rect">
            <a:avLst/>
          </a:prstGeom>
          <a:ln w="63500">
            <a:solidFill>
              <a:schemeClr val="accent5">
                <a:lumMod val="60000"/>
                <a:lumOff val="40000"/>
              </a:schemeClr>
            </a:solidFill>
          </a:ln>
        </p:spPr>
      </p:pic>
      <p:sp>
        <p:nvSpPr>
          <p:cNvPr id="5" name="Up-Down Arrow 4"/>
          <p:cNvSpPr/>
          <p:nvPr/>
        </p:nvSpPr>
        <p:spPr>
          <a:xfrm>
            <a:off x="7400609" y="1875554"/>
            <a:ext cx="382386" cy="839585"/>
          </a:xfrm>
          <a:prstGeom prst="upDownArrow">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54268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Content Placeholder 2"/>
          <p:cNvSpPr>
            <a:spLocks noGrp="1"/>
          </p:cNvSpPr>
          <p:nvPr>
            <p:ph idx="1"/>
          </p:nvPr>
        </p:nvSpPr>
        <p:spPr>
          <a:xfrm>
            <a:off x="471622" y="291685"/>
            <a:ext cx="8413800" cy="3478800"/>
          </a:xfrm>
        </p:spPr>
        <p:txBody>
          <a:bodyPr/>
          <a:lstStyle/>
          <a:p>
            <a:r>
              <a:rPr lang="en-US" altLang="en-US" dirty="0" smtClean="0"/>
              <a:t>Free for legal aid, courts, law schools, non-profits serving access to justice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9744" y="1326229"/>
            <a:ext cx="4046372" cy="4888512"/>
          </a:xfrm>
          <a:prstGeom prst="rect">
            <a:avLst/>
          </a:prstGeom>
          <a:ln w="57150">
            <a:solidFill>
              <a:srgbClr val="0070C0"/>
            </a:solidFill>
          </a:ln>
        </p:spPr>
      </p:pic>
    </p:spTree>
    <p:extLst>
      <p:ext uri="{BB962C8B-B14F-4D97-AF65-F5344CB8AC3E}">
        <p14:creationId xmlns:p14="http://schemas.microsoft.com/office/powerpoint/2010/main" val="16151805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21653" y="269982"/>
            <a:ext cx="5211001" cy="2080593"/>
          </a:xfrm>
          <a:prstGeom prst="rect">
            <a:avLst/>
          </a:prstGeom>
        </p:spPr>
      </p:pic>
      <p:sp>
        <p:nvSpPr>
          <p:cNvPr id="5" name="Rectangle 4"/>
          <p:cNvSpPr/>
          <p:nvPr/>
        </p:nvSpPr>
        <p:spPr>
          <a:xfrm>
            <a:off x="4235381" y="2409719"/>
            <a:ext cx="3762568" cy="923330"/>
          </a:xfrm>
          <a:prstGeom prst="rect">
            <a:avLst/>
          </a:prstGeom>
          <a:noFill/>
        </p:spPr>
        <p:txBody>
          <a:bodyPr wrap="none" lIns="91440" tIns="45720" rIns="91440" bIns="45720">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Demo Time</a:t>
            </a:r>
            <a:endParaRPr lang="en-US"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48354957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pic>
        <p:nvPicPr>
          <p:cNvPr id="80" name="Shape 80" descr="States with A2J Guided Interviews.png"/>
          <p:cNvPicPr preferRelativeResize="0"/>
          <p:nvPr/>
        </p:nvPicPr>
        <p:blipFill>
          <a:blip r:embed="rId3">
            <a:alphaModFix/>
          </a:blip>
          <a:stretch>
            <a:fillRect/>
          </a:stretch>
        </p:blipFill>
        <p:spPr>
          <a:xfrm>
            <a:off x="786259" y="0"/>
            <a:ext cx="7204632" cy="5143501"/>
          </a:xfrm>
          <a:prstGeom prst="rect">
            <a:avLst/>
          </a:prstGeom>
          <a:noFill/>
          <a:ln>
            <a:noFill/>
          </a:ln>
        </p:spPr>
      </p:pic>
    </p:spTree>
    <p:extLst>
      <p:ext uri="{BB962C8B-B14F-4D97-AF65-F5344CB8AC3E}">
        <p14:creationId xmlns:p14="http://schemas.microsoft.com/office/powerpoint/2010/main" val="144956312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Shape 85"/>
          <p:cNvSpPr txBox="1">
            <a:spLocks noGrp="1"/>
          </p:cNvSpPr>
          <p:nvPr>
            <p:ph type="title"/>
          </p:nvPr>
        </p:nvSpPr>
        <p:spPr>
          <a:xfrm>
            <a:off x="311700" y="177850"/>
            <a:ext cx="8520600" cy="841800"/>
          </a:xfrm>
          <a:prstGeom prst="rect">
            <a:avLst/>
          </a:prstGeom>
        </p:spPr>
        <p:txBody>
          <a:bodyPr lIns="91425" tIns="91425" rIns="91425" bIns="91425" anchor="ctr" anchorCtr="0">
            <a:noAutofit/>
          </a:bodyPr>
          <a:lstStyle/>
          <a:p>
            <a:pPr lvl="0" rtl="0">
              <a:spcBef>
                <a:spcPts val="0"/>
              </a:spcBef>
              <a:buNone/>
            </a:pPr>
            <a:r>
              <a:rPr lang="en"/>
              <a:t>A2J Author Around the World</a:t>
            </a:r>
          </a:p>
        </p:txBody>
      </p:sp>
      <p:pic>
        <p:nvPicPr>
          <p:cNvPr id="86" name="Shape 86"/>
          <p:cNvPicPr preferRelativeResize="0"/>
          <p:nvPr/>
        </p:nvPicPr>
        <p:blipFill rotWithShape="1">
          <a:blip r:embed="rId3">
            <a:alphaModFix/>
          </a:blip>
          <a:srcRect/>
          <a:stretch/>
        </p:blipFill>
        <p:spPr>
          <a:xfrm>
            <a:off x="209050" y="966674"/>
            <a:ext cx="3005700" cy="2058900"/>
          </a:xfrm>
          <a:prstGeom prst="rect">
            <a:avLst/>
          </a:prstGeom>
          <a:noFill/>
          <a:ln w="38100" cap="sq" cmpd="sng">
            <a:solidFill>
              <a:srgbClr val="000000"/>
            </a:solidFill>
            <a:prstDash val="solid"/>
            <a:miter/>
            <a:headEnd type="none" w="med" len="med"/>
            <a:tailEnd type="none" w="med" len="med"/>
          </a:ln>
          <a:effectLst>
            <a:outerShdw blurRad="50799" dist="38100" dir="2700000" algn="tl" rotWithShape="0">
              <a:srgbClr val="000000">
                <a:alpha val="42750"/>
              </a:srgbClr>
            </a:outerShdw>
          </a:effectLst>
        </p:spPr>
      </p:pic>
      <p:pic>
        <p:nvPicPr>
          <p:cNvPr id="87" name="Shape 87" descr="http://www.worldatlas.com/webimage/countrys/oceania/australia/aunw.gif"/>
          <p:cNvPicPr preferRelativeResize="0"/>
          <p:nvPr/>
        </p:nvPicPr>
        <p:blipFill rotWithShape="1">
          <a:blip r:embed="rId4">
            <a:alphaModFix/>
          </a:blip>
          <a:srcRect/>
          <a:stretch/>
        </p:blipFill>
        <p:spPr>
          <a:xfrm>
            <a:off x="5956207" y="966675"/>
            <a:ext cx="2691900" cy="2944200"/>
          </a:xfrm>
          <a:prstGeom prst="rect">
            <a:avLst/>
          </a:prstGeom>
          <a:noFill/>
          <a:ln w="38100" cap="sq" cmpd="sng">
            <a:solidFill>
              <a:srgbClr val="000000"/>
            </a:solidFill>
            <a:prstDash val="solid"/>
            <a:miter/>
            <a:headEnd type="none" w="med" len="med"/>
            <a:tailEnd type="none" w="med" len="med"/>
          </a:ln>
          <a:effectLst>
            <a:outerShdw blurRad="50799" dist="38100" dir="2700000" algn="tl" rotWithShape="0">
              <a:srgbClr val="000000">
                <a:alpha val="42750"/>
              </a:srgbClr>
            </a:outerShdw>
          </a:effectLst>
        </p:spPr>
      </p:pic>
      <p:pic>
        <p:nvPicPr>
          <p:cNvPr id="88" name="Shape 88"/>
          <p:cNvPicPr preferRelativeResize="0"/>
          <p:nvPr/>
        </p:nvPicPr>
        <p:blipFill rotWithShape="1">
          <a:blip r:embed="rId5">
            <a:alphaModFix/>
          </a:blip>
          <a:srcRect/>
          <a:stretch/>
        </p:blipFill>
        <p:spPr>
          <a:xfrm>
            <a:off x="2258948" y="2763274"/>
            <a:ext cx="2180400" cy="2333100"/>
          </a:xfrm>
          <a:prstGeom prst="rect">
            <a:avLst/>
          </a:prstGeom>
          <a:noFill/>
          <a:ln w="38100" cap="sq" cmpd="sng">
            <a:solidFill>
              <a:srgbClr val="000000"/>
            </a:solidFill>
            <a:prstDash val="solid"/>
            <a:miter/>
            <a:headEnd type="none" w="med" len="med"/>
            <a:tailEnd type="none" w="med" len="med"/>
          </a:ln>
          <a:effectLst>
            <a:outerShdw blurRad="50799" dist="38100" dir="2700000" algn="tl" rotWithShape="0">
              <a:srgbClr val="000000">
                <a:alpha val="42750"/>
              </a:srgbClr>
            </a:outerShdw>
          </a:effectLst>
        </p:spPr>
      </p:pic>
      <p:pic>
        <p:nvPicPr>
          <p:cNvPr id="89" name="Shape 89"/>
          <p:cNvPicPr preferRelativeResize="0"/>
          <p:nvPr/>
        </p:nvPicPr>
        <p:blipFill rotWithShape="1">
          <a:blip r:embed="rId6">
            <a:alphaModFix/>
          </a:blip>
          <a:srcRect/>
          <a:stretch/>
        </p:blipFill>
        <p:spPr>
          <a:xfrm>
            <a:off x="4768401" y="3679748"/>
            <a:ext cx="3419399" cy="1333500"/>
          </a:xfrm>
          <a:prstGeom prst="rect">
            <a:avLst/>
          </a:prstGeom>
          <a:noFill/>
          <a:ln w="38100" cap="sq" cmpd="sng">
            <a:solidFill>
              <a:srgbClr val="000000"/>
            </a:solidFill>
            <a:prstDash val="solid"/>
            <a:miter/>
            <a:headEnd type="none" w="med" len="med"/>
            <a:tailEnd type="none" w="med" len="med"/>
          </a:ln>
          <a:effectLst>
            <a:outerShdw blurRad="50799" dist="38100" dir="2700000" algn="tl" rotWithShape="0">
              <a:srgbClr val="000000">
                <a:alpha val="42750"/>
              </a:srgbClr>
            </a:outerShdw>
          </a:effectLst>
        </p:spPr>
      </p:pic>
    </p:spTree>
    <p:extLst>
      <p:ext uri="{BB962C8B-B14F-4D97-AF65-F5344CB8AC3E}">
        <p14:creationId xmlns:p14="http://schemas.microsoft.com/office/powerpoint/2010/main" val="89132454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Shape 85"/>
          <p:cNvSpPr txBox="1">
            <a:spLocks noGrp="1"/>
          </p:cNvSpPr>
          <p:nvPr>
            <p:ph type="title"/>
          </p:nvPr>
        </p:nvSpPr>
        <p:spPr>
          <a:xfrm>
            <a:off x="311700" y="177850"/>
            <a:ext cx="8520600" cy="841800"/>
          </a:xfrm>
          <a:prstGeom prst="rect">
            <a:avLst/>
          </a:prstGeom>
        </p:spPr>
        <p:txBody>
          <a:bodyPr lIns="91425" tIns="91425" rIns="91425" bIns="91425" anchor="ctr" anchorCtr="0">
            <a:noAutofit/>
          </a:bodyPr>
          <a:lstStyle/>
          <a:p>
            <a:pPr lvl="0" rtl="0">
              <a:spcBef>
                <a:spcPts val="0"/>
              </a:spcBef>
              <a:buNone/>
            </a:pPr>
            <a:r>
              <a:rPr lang="en"/>
              <a:t>A2J Author Around the World</a:t>
            </a:r>
          </a:p>
        </p:txBody>
      </p:sp>
      <p:pic>
        <p:nvPicPr>
          <p:cNvPr id="86" name="Shape 86"/>
          <p:cNvPicPr preferRelativeResize="0"/>
          <p:nvPr/>
        </p:nvPicPr>
        <p:blipFill rotWithShape="1">
          <a:blip r:embed="rId3">
            <a:alphaModFix/>
          </a:blip>
          <a:srcRect/>
          <a:stretch/>
        </p:blipFill>
        <p:spPr>
          <a:xfrm>
            <a:off x="209050" y="966674"/>
            <a:ext cx="3005700" cy="2058900"/>
          </a:xfrm>
          <a:prstGeom prst="rect">
            <a:avLst/>
          </a:prstGeom>
          <a:noFill/>
          <a:ln w="38100" cap="sq" cmpd="sng">
            <a:solidFill>
              <a:srgbClr val="000000"/>
            </a:solidFill>
            <a:prstDash val="solid"/>
            <a:miter/>
            <a:headEnd type="none" w="med" len="med"/>
            <a:tailEnd type="none" w="med" len="med"/>
          </a:ln>
          <a:effectLst>
            <a:outerShdw blurRad="50799" dist="38100" dir="2700000" algn="tl" rotWithShape="0">
              <a:srgbClr val="000000">
                <a:alpha val="42750"/>
              </a:srgbClr>
            </a:outerShdw>
          </a:effectLst>
        </p:spPr>
      </p:pic>
      <p:pic>
        <p:nvPicPr>
          <p:cNvPr id="87" name="Shape 87" descr="http://www.worldatlas.com/webimage/countrys/oceania/australia/aunw.gif"/>
          <p:cNvPicPr preferRelativeResize="0"/>
          <p:nvPr/>
        </p:nvPicPr>
        <p:blipFill rotWithShape="1">
          <a:blip r:embed="rId4">
            <a:alphaModFix/>
          </a:blip>
          <a:srcRect/>
          <a:stretch/>
        </p:blipFill>
        <p:spPr>
          <a:xfrm>
            <a:off x="5956207" y="966675"/>
            <a:ext cx="2691900" cy="2944200"/>
          </a:xfrm>
          <a:prstGeom prst="rect">
            <a:avLst/>
          </a:prstGeom>
          <a:noFill/>
          <a:ln w="38100" cap="sq" cmpd="sng">
            <a:solidFill>
              <a:srgbClr val="000000"/>
            </a:solidFill>
            <a:prstDash val="solid"/>
            <a:miter/>
            <a:headEnd type="none" w="med" len="med"/>
            <a:tailEnd type="none" w="med" len="med"/>
          </a:ln>
          <a:effectLst>
            <a:outerShdw blurRad="50799" dist="38100" dir="2700000" algn="tl" rotWithShape="0">
              <a:srgbClr val="000000">
                <a:alpha val="42750"/>
              </a:srgbClr>
            </a:outerShdw>
          </a:effectLst>
        </p:spPr>
      </p:pic>
      <p:pic>
        <p:nvPicPr>
          <p:cNvPr id="88" name="Shape 88"/>
          <p:cNvPicPr preferRelativeResize="0"/>
          <p:nvPr/>
        </p:nvPicPr>
        <p:blipFill rotWithShape="1">
          <a:blip r:embed="rId5">
            <a:alphaModFix/>
          </a:blip>
          <a:srcRect/>
          <a:stretch/>
        </p:blipFill>
        <p:spPr>
          <a:xfrm>
            <a:off x="2258948" y="2763274"/>
            <a:ext cx="2180400" cy="2333100"/>
          </a:xfrm>
          <a:prstGeom prst="rect">
            <a:avLst/>
          </a:prstGeom>
          <a:noFill/>
          <a:ln w="38100" cap="sq" cmpd="sng">
            <a:solidFill>
              <a:srgbClr val="000000"/>
            </a:solidFill>
            <a:prstDash val="solid"/>
            <a:miter/>
            <a:headEnd type="none" w="med" len="med"/>
            <a:tailEnd type="none" w="med" len="med"/>
          </a:ln>
          <a:effectLst>
            <a:outerShdw blurRad="50799" dist="38100" dir="2700000" algn="tl" rotWithShape="0">
              <a:srgbClr val="000000">
                <a:alpha val="42750"/>
              </a:srgbClr>
            </a:outerShdw>
          </a:effectLst>
        </p:spPr>
      </p:pic>
      <p:pic>
        <p:nvPicPr>
          <p:cNvPr id="89" name="Shape 89"/>
          <p:cNvPicPr preferRelativeResize="0"/>
          <p:nvPr/>
        </p:nvPicPr>
        <p:blipFill rotWithShape="1">
          <a:blip r:embed="rId6">
            <a:alphaModFix/>
          </a:blip>
          <a:srcRect/>
          <a:stretch/>
        </p:blipFill>
        <p:spPr>
          <a:xfrm>
            <a:off x="4768401" y="3679748"/>
            <a:ext cx="3419399" cy="1333500"/>
          </a:xfrm>
          <a:prstGeom prst="rect">
            <a:avLst/>
          </a:prstGeom>
          <a:noFill/>
          <a:ln w="38100" cap="sq" cmpd="sng">
            <a:solidFill>
              <a:srgbClr val="000000"/>
            </a:solidFill>
            <a:prstDash val="solid"/>
            <a:miter/>
            <a:headEnd type="none" w="med" len="med"/>
            <a:tailEnd type="none" w="med" len="med"/>
          </a:ln>
          <a:effectLst>
            <a:outerShdw blurRad="50799" dist="38100" dir="2700000" algn="tl" rotWithShape="0">
              <a:srgbClr val="000000">
                <a:alpha val="42750"/>
              </a:srgbClr>
            </a:outerShdw>
          </a:effectLst>
        </p:spPr>
      </p:pic>
      <p:pic>
        <p:nvPicPr>
          <p:cNvPr id="2" name="Picture 1"/>
          <p:cNvPicPr>
            <a:picLocks noChangeAspect="1"/>
          </p:cNvPicPr>
          <p:nvPr/>
        </p:nvPicPr>
        <p:blipFill>
          <a:blip r:embed="rId7"/>
          <a:stretch>
            <a:fillRect/>
          </a:stretch>
        </p:blipFill>
        <p:spPr>
          <a:xfrm>
            <a:off x="2924084" y="177850"/>
            <a:ext cx="3358712" cy="5159259"/>
          </a:xfrm>
          <a:prstGeom prst="rect">
            <a:avLst/>
          </a:prstGeom>
          <a:ln w="114300">
            <a:solidFill>
              <a:srgbClr val="92D050"/>
            </a:solidFill>
          </a:ln>
        </p:spPr>
      </p:pic>
    </p:spTree>
    <p:extLst>
      <p:ext uri="{BB962C8B-B14F-4D97-AF65-F5344CB8AC3E}">
        <p14:creationId xmlns:p14="http://schemas.microsoft.com/office/powerpoint/2010/main" val="10347466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a:latin typeface="+mn-lt"/>
                <a:cs typeface="FrankRuehl" panose="020E0503060101010101" pitchFamily="34" charset="-79"/>
              </a:rPr>
              <a:t>A2J Guided Interviews: IRL</a:t>
            </a:r>
          </a:p>
        </p:txBody>
      </p:sp>
      <p:sp>
        <p:nvSpPr>
          <p:cNvPr id="7" name="Content Placeholder 3"/>
          <p:cNvSpPr txBox="1">
            <a:spLocks/>
          </p:cNvSpPr>
          <p:nvPr/>
        </p:nvSpPr>
        <p:spPr>
          <a:xfrm>
            <a:off x="597624" y="900335"/>
            <a:ext cx="4055052" cy="3954899"/>
          </a:xfrm>
          <a:prstGeom prst="rect">
            <a:avLst/>
          </a:prstGeom>
        </p:spPr>
        <p:style>
          <a:lnRef idx="1">
            <a:schemeClr val="accent3"/>
          </a:lnRef>
          <a:fillRef idx="2">
            <a:schemeClr val="accent3"/>
          </a:fillRef>
          <a:effectRef idx="1">
            <a:schemeClr val="accent3"/>
          </a:effectRef>
          <a:fontRef idx="minor">
            <a:schemeClr val="dk1"/>
          </a:fontRef>
        </p:style>
        <p:txBody>
          <a:bodyPr wrap="square" lIns="91425" tIns="91425" rIns="91425" bIns="91425" rtlCol="0" anchor="t" anchorCtr="0">
            <a:spAutoFit/>
          </a:bodyPr>
          <a:lstStyle>
            <a:defPPr marR="0" lvl="0" algn="l" rtl="0">
              <a:lnSpc>
                <a:spcPct val="100000"/>
              </a:lnSpc>
              <a:spcBef>
                <a:spcPts val="0"/>
              </a:spcBef>
              <a:spcAft>
                <a:spcPts val="0"/>
              </a:spcAft>
            </a:defPPr>
            <a:lvl1pPr marL="233362" marR="0" lvl="0" indent="-80962" algn="l" rtl="0">
              <a:lnSpc>
                <a:spcPct val="100000"/>
              </a:lnSpc>
              <a:spcBef>
                <a:spcPts val="1200"/>
              </a:spcBef>
              <a:spcAft>
                <a:spcPts val="1600"/>
              </a:spcAft>
              <a:buClr>
                <a:schemeClr val="accent3"/>
              </a:buClr>
              <a:buSzPct val="100000"/>
              <a:buFont typeface="Arial"/>
              <a:buChar char="•"/>
              <a:defRPr sz="2400" b="0" i="0" u="none" strike="noStrike" cap="none">
                <a:solidFill>
                  <a:schemeClr val="dk2"/>
                </a:solidFill>
                <a:latin typeface="Tahoma"/>
                <a:ea typeface="Tahoma"/>
                <a:cs typeface="Tahoma"/>
                <a:sym typeface="Tahoma"/>
              </a:defRPr>
            </a:lvl1pPr>
            <a:lvl2pPr marL="573087" marR="0" lvl="1" indent="-128587" algn="l" rtl="0">
              <a:lnSpc>
                <a:spcPct val="100000"/>
              </a:lnSpc>
              <a:spcBef>
                <a:spcPts val="600"/>
              </a:spcBef>
              <a:spcAft>
                <a:spcPts val="1600"/>
              </a:spcAft>
              <a:buClr>
                <a:schemeClr val="accent3"/>
              </a:buClr>
              <a:buSzPct val="100000"/>
              <a:buFont typeface="Arial"/>
              <a:buChar char="–"/>
              <a:defRPr sz="1800" b="0" i="0" u="none" strike="noStrike" cap="none">
                <a:solidFill>
                  <a:schemeClr val="dk2"/>
                </a:solidFill>
                <a:latin typeface="Tahoma"/>
                <a:ea typeface="Tahoma"/>
                <a:cs typeface="Tahoma"/>
                <a:sym typeface="Tahoma"/>
              </a:defRPr>
            </a:lvl2pPr>
            <a:lvl3pPr marL="1089025" marR="0" lvl="2" indent="-73025" algn="l" rtl="0">
              <a:lnSpc>
                <a:spcPct val="100000"/>
              </a:lnSpc>
              <a:spcBef>
                <a:spcPts val="600"/>
              </a:spcBef>
              <a:spcAft>
                <a:spcPts val="1600"/>
              </a:spcAft>
              <a:buClr>
                <a:schemeClr val="accent3"/>
              </a:buClr>
              <a:buSzPct val="100000"/>
              <a:buFont typeface="Arial"/>
              <a:buChar char="•"/>
              <a:defRPr sz="1600" b="0" i="0" u="none" strike="noStrike" cap="none">
                <a:solidFill>
                  <a:schemeClr val="dk2"/>
                </a:solidFill>
                <a:latin typeface="Tahoma"/>
                <a:ea typeface="Tahoma"/>
                <a:cs typeface="Tahoma"/>
                <a:sym typeface="Tahoma"/>
              </a:defRPr>
            </a:lvl3pPr>
            <a:lvl4pPr marL="1546225" marR="0" lvl="3" indent="-85725" algn="l" rtl="0">
              <a:lnSpc>
                <a:spcPct val="100000"/>
              </a:lnSpc>
              <a:spcBef>
                <a:spcPts val="600"/>
              </a:spcBef>
              <a:spcAft>
                <a:spcPts val="1600"/>
              </a:spcAft>
              <a:buClr>
                <a:schemeClr val="accent3"/>
              </a:buClr>
              <a:buSzPct val="100000"/>
              <a:buFont typeface="Arial"/>
              <a:buChar char="–"/>
              <a:defRPr sz="1400" b="0" i="0" u="none" strike="noStrike" cap="none">
                <a:solidFill>
                  <a:schemeClr val="dk2"/>
                </a:solidFill>
                <a:latin typeface="Tahoma"/>
                <a:ea typeface="Tahoma"/>
                <a:cs typeface="Tahoma"/>
                <a:sym typeface="Tahoma"/>
              </a:defRPr>
            </a:lvl4pPr>
            <a:lvl5pPr marL="2057400" marR="0" lvl="4" indent="-101600" algn="l" rtl="0">
              <a:lnSpc>
                <a:spcPct val="115000"/>
              </a:lnSpc>
              <a:spcBef>
                <a:spcPts val="400"/>
              </a:spcBef>
              <a:spcAft>
                <a:spcPts val="1600"/>
              </a:spcAft>
              <a:buClr>
                <a:schemeClr val="dk2"/>
              </a:buClr>
              <a:buSzPct val="100000"/>
              <a:buFont typeface="Arial"/>
              <a:buChar char="»"/>
              <a:defRPr sz="2000" b="0" i="0" u="none" strike="noStrike" cap="none">
                <a:solidFill>
                  <a:srgbClr val="3F3F3F"/>
                </a:solidFill>
                <a:latin typeface="Arial"/>
                <a:ea typeface="Arial"/>
                <a:cs typeface="Arial"/>
                <a:sym typeface="Arial"/>
              </a:defRPr>
            </a:lvl5pPr>
            <a:lvl6pPr marL="2514600" marR="0" lvl="5" indent="-101600" algn="l" rtl="0">
              <a:lnSpc>
                <a:spcPct val="115000"/>
              </a:lnSpc>
              <a:spcBef>
                <a:spcPts val="400"/>
              </a:spcBef>
              <a:spcAft>
                <a:spcPts val="1600"/>
              </a:spcAft>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2971800" marR="0" lvl="6" indent="-101600" algn="l" rtl="0">
              <a:lnSpc>
                <a:spcPct val="115000"/>
              </a:lnSpc>
              <a:spcBef>
                <a:spcPts val="400"/>
              </a:spcBef>
              <a:spcAft>
                <a:spcPts val="1600"/>
              </a:spcAft>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3429000" marR="0" lvl="7" indent="-101600" algn="l" rtl="0">
              <a:lnSpc>
                <a:spcPct val="115000"/>
              </a:lnSpc>
              <a:spcBef>
                <a:spcPts val="400"/>
              </a:spcBef>
              <a:spcAft>
                <a:spcPts val="1600"/>
              </a:spcAft>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3886200" marR="0" lvl="8" indent="-101600" algn="l" rtl="0">
              <a:lnSpc>
                <a:spcPct val="115000"/>
              </a:lnSpc>
              <a:spcBef>
                <a:spcPts val="400"/>
              </a:spcBef>
              <a:spcAft>
                <a:spcPts val="1600"/>
              </a:spcAft>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pPr marL="214313" indent="-214313">
              <a:buFont typeface="Wingdings" panose="05000000000000000000" pitchFamily="2" charset="2"/>
              <a:buChar char="§"/>
            </a:pPr>
            <a:r>
              <a:rPr lang="en-US" sz="1500" smtClean="0">
                <a:latin typeface="Ebrima" panose="02000000000000000000" pitchFamily="2" charset="0"/>
                <a:ea typeface="Ebrima" panose="02000000000000000000" pitchFamily="2" charset="0"/>
                <a:cs typeface="Ebrima" panose="02000000000000000000" pitchFamily="2" charset="0"/>
              </a:rPr>
              <a:t>Identity Theft – Letter to Creditor</a:t>
            </a:r>
          </a:p>
          <a:p>
            <a:pPr marL="214313" indent="-214313">
              <a:buFont typeface="Wingdings" panose="05000000000000000000" pitchFamily="2" charset="2"/>
              <a:buChar char="§"/>
            </a:pPr>
            <a:r>
              <a:rPr lang="en-US" sz="1500" smtClean="0">
                <a:latin typeface="Ebrima" panose="02000000000000000000" pitchFamily="2" charset="0"/>
                <a:ea typeface="Ebrima" panose="02000000000000000000" pitchFamily="2" charset="0"/>
                <a:cs typeface="Ebrima" panose="02000000000000000000" pitchFamily="2" charset="0"/>
              </a:rPr>
              <a:t>Divorce</a:t>
            </a:r>
          </a:p>
          <a:p>
            <a:pPr marL="214313" indent="-214313">
              <a:buFont typeface="Wingdings" panose="05000000000000000000" pitchFamily="2" charset="2"/>
              <a:buChar char="§"/>
            </a:pPr>
            <a:r>
              <a:rPr lang="en-US" sz="1500" smtClean="0">
                <a:latin typeface="Ebrima" panose="02000000000000000000" pitchFamily="2" charset="0"/>
                <a:ea typeface="Ebrima" panose="02000000000000000000" pitchFamily="2" charset="0"/>
                <a:cs typeface="Ebrima" panose="02000000000000000000" pitchFamily="2" charset="0"/>
              </a:rPr>
              <a:t>Order of Protection</a:t>
            </a:r>
          </a:p>
          <a:p>
            <a:pPr marL="214313" indent="-214313">
              <a:buFont typeface="Wingdings" panose="05000000000000000000" pitchFamily="2" charset="2"/>
              <a:buChar char="§"/>
            </a:pPr>
            <a:r>
              <a:rPr lang="en-US" sz="1500" smtClean="0">
                <a:latin typeface="Ebrima" panose="02000000000000000000" pitchFamily="2" charset="0"/>
                <a:ea typeface="Ebrima" panose="02000000000000000000" pitchFamily="2" charset="0"/>
                <a:cs typeface="Ebrima" panose="02000000000000000000" pitchFamily="2" charset="0"/>
              </a:rPr>
              <a:t>Guardianship Petition</a:t>
            </a:r>
          </a:p>
          <a:p>
            <a:pPr marL="214313" indent="-214313">
              <a:buFont typeface="Wingdings" panose="05000000000000000000" pitchFamily="2" charset="2"/>
              <a:buChar char="§"/>
            </a:pPr>
            <a:r>
              <a:rPr lang="en-US" sz="1500" smtClean="0">
                <a:latin typeface="Ebrima" panose="02000000000000000000" pitchFamily="2" charset="0"/>
                <a:ea typeface="Ebrima" panose="02000000000000000000" pitchFamily="2" charset="0"/>
                <a:cs typeface="Ebrima" panose="02000000000000000000" pitchFamily="2" charset="0"/>
              </a:rPr>
              <a:t>Motion to Modify Child Support</a:t>
            </a:r>
          </a:p>
          <a:p>
            <a:pPr marL="214313" indent="-214313">
              <a:buFont typeface="Wingdings" panose="05000000000000000000" pitchFamily="2" charset="2"/>
              <a:buChar char="§"/>
            </a:pPr>
            <a:r>
              <a:rPr lang="en-US" sz="1500" smtClean="0">
                <a:latin typeface="Ebrima" panose="02000000000000000000" pitchFamily="2" charset="0"/>
                <a:ea typeface="Ebrima" panose="02000000000000000000" pitchFamily="2" charset="0"/>
                <a:cs typeface="Ebrima" panose="02000000000000000000" pitchFamily="2" charset="0"/>
              </a:rPr>
              <a:t>Eviction Counterclaim</a:t>
            </a:r>
          </a:p>
          <a:p>
            <a:pPr marL="214313" indent="-214313">
              <a:buFont typeface="Wingdings" panose="05000000000000000000" pitchFamily="2" charset="2"/>
              <a:buChar char="§"/>
            </a:pPr>
            <a:r>
              <a:rPr lang="en-US" sz="1500" smtClean="0">
                <a:latin typeface="Ebrima" panose="02000000000000000000" pitchFamily="2" charset="0"/>
                <a:ea typeface="Ebrima" panose="02000000000000000000" pitchFamily="2" charset="0"/>
                <a:cs typeface="Ebrima" panose="02000000000000000000" pitchFamily="2" charset="0"/>
              </a:rPr>
              <a:t>Motion to Set Aside Default</a:t>
            </a:r>
            <a:endParaRPr lang="en-US" sz="1500" dirty="0">
              <a:latin typeface="Ebrima" panose="02000000000000000000" pitchFamily="2" charset="0"/>
              <a:ea typeface="Ebrima" panose="02000000000000000000" pitchFamily="2" charset="0"/>
              <a:cs typeface="Ebrima" panose="02000000000000000000" pitchFamily="2" charset="0"/>
            </a:endParaRPr>
          </a:p>
        </p:txBody>
      </p:sp>
      <p:sp>
        <p:nvSpPr>
          <p:cNvPr id="8" name="Content Placeholder 3"/>
          <p:cNvSpPr txBox="1">
            <a:spLocks/>
          </p:cNvSpPr>
          <p:nvPr/>
        </p:nvSpPr>
        <p:spPr>
          <a:xfrm>
            <a:off x="5029801" y="900335"/>
            <a:ext cx="4055052" cy="2775088"/>
          </a:xfrm>
          <a:prstGeom prst="rect">
            <a:avLst/>
          </a:prstGeom>
        </p:spPr>
        <p:style>
          <a:lnRef idx="1">
            <a:schemeClr val="accent3"/>
          </a:lnRef>
          <a:fillRef idx="2">
            <a:schemeClr val="accent3"/>
          </a:fillRef>
          <a:effectRef idx="1">
            <a:schemeClr val="accent3"/>
          </a:effectRef>
          <a:fontRef idx="minor">
            <a:schemeClr val="dk1"/>
          </a:fontRef>
        </p:style>
        <p:txBody>
          <a:bodyPr wrap="square" lIns="91425" tIns="91425" rIns="91425" bIns="91425" rtlCol="0" anchor="t" anchorCtr="0">
            <a:spAutoFit/>
          </a:bodyPr>
          <a:lstStyle>
            <a:defPPr marR="0" lvl="0" algn="l" rtl="0">
              <a:lnSpc>
                <a:spcPct val="100000"/>
              </a:lnSpc>
              <a:spcBef>
                <a:spcPts val="0"/>
              </a:spcBef>
              <a:spcAft>
                <a:spcPts val="0"/>
              </a:spcAft>
            </a:defPPr>
            <a:lvl1pPr marL="233362" marR="0" lvl="0" indent="-80962" algn="l" rtl="0">
              <a:lnSpc>
                <a:spcPct val="100000"/>
              </a:lnSpc>
              <a:spcBef>
                <a:spcPts val="1200"/>
              </a:spcBef>
              <a:spcAft>
                <a:spcPts val="1600"/>
              </a:spcAft>
              <a:buClr>
                <a:schemeClr val="accent3"/>
              </a:buClr>
              <a:buSzPct val="100000"/>
              <a:buFont typeface="Arial"/>
              <a:buChar char="•"/>
              <a:defRPr sz="2400" b="0" i="0" u="none" strike="noStrike" cap="none">
                <a:solidFill>
                  <a:schemeClr val="dk2"/>
                </a:solidFill>
                <a:latin typeface="Tahoma"/>
                <a:ea typeface="Tahoma"/>
                <a:cs typeface="Tahoma"/>
                <a:sym typeface="Tahoma"/>
              </a:defRPr>
            </a:lvl1pPr>
            <a:lvl2pPr marL="573087" marR="0" lvl="1" indent="-128587" algn="l" rtl="0">
              <a:lnSpc>
                <a:spcPct val="100000"/>
              </a:lnSpc>
              <a:spcBef>
                <a:spcPts val="600"/>
              </a:spcBef>
              <a:spcAft>
                <a:spcPts val="1600"/>
              </a:spcAft>
              <a:buClr>
                <a:schemeClr val="accent3"/>
              </a:buClr>
              <a:buSzPct val="100000"/>
              <a:buFont typeface="Arial"/>
              <a:buChar char="–"/>
              <a:defRPr sz="1800" b="0" i="0" u="none" strike="noStrike" cap="none">
                <a:solidFill>
                  <a:schemeClr val="dk2"/>
                </a:solidFill>
                <a:latin typeface="Tahoma"/>
                <a:ea typeface="Tahoma"/>
                <a:cs typeface="Tahoma"/>
                <a:sym typeface="Tahoma"/>
              </a:defRPr>
            </a:lvl2pPr>
            <a:lvl3pPr marL="1089025" marR="0" lvl="2" indent="-73025" algn="l" rtl="0">
              <a:lnSpc>
                <a:spcPct val="100000"/>
              </a:lnSpc>
              <a:spcBef>
                <a:spcPts val="600"/>
              </a:spcBef>
              <a:spcAft>
                <a:spcPts val="1600"/>
              </a:spcAft>
              <a:buClr>
                <a:schemeClr val="accent3"/>
              </a:buClr>
              <a:buSzPct val="100000"/>
              <a:buFont typeface="Arial"/>
              <a:buChar char="•"/>
              <a:defRPr sz="1600" b="0" i="0" u="none" strike="noStrike" cap="none">
                <a:solidFill>
                  <a:schemeClr val="dk2"/>
                </a:solidFill>
                <a:latin typeface="Tahoma"/>
                <a:ea typeface="Tahoma"/>
                <a:cs typeface="Tahoma"/>
                <a:sym typeface="Tahoma"/>
              </a:defRPr>
            </a:lvl3pPr>
            <a:lvl4pPr marL="1546225" marR="0" lvl="3" indent="-85725" algn="l" rtl="0">
              <a:lnSpc>
                <a:spcPct val="100000"/>
              </a:lnSpc>
              <a:spcBef>
                <a:spcPts val="600"/>
              </a:spcBef>
              <a:spcAft>
                <a:spcPts val="1600"/>
              </a:spcAft>
              <a:buClr>
                <a:schemeClr val="accent3"/>
              </a:buClr>
              <a:buSzPct val="100000"/>
              <a:buFont typeface="Arial"/>
              <a:buChar char="–"/>
              <a:defRPr sz="1400" b="0" i="0" u="none" strike="noStrike" cap="none">
                <a:solidFill>
                  <a:schemeClr val="dk2"/>
                </a:solidFill>
                <a:latin typeface="Tahoma"/>
                <a:ea typeface="Tahoma"/>
                <a:cs typeface="Tahoma"/>
                <a:sym typeface="Tahoma"/>
              </a:defRPr>
            </a:lvl4pPr>
            <a:lvl5pPr marL="2057400" marR="0" lvl="4" indent="-101600" algn="l" rtl="0">
              <a:lnSpc>
                <a:spcPct val="115000"/>
              </a:lnSpc>
              <a:spcBef>
                <a:spcPts val="400"/>
              </a:spcBef>
              <a:spcAft>
                <a:spcPts val="1600"/>
              </a:spcAft>
              <a:buClr>
                <a:schemeClr val="dk2"/>
              </a:buClr>
              <a:buSzPct val="100000"/>
              <a:buFont typeface="Arial"/>
              <a:buChar char="»"/>
              <a:defRPr sz="2000" b="0" i="0" u="none" strike="noStrike" cap="none">
                <a:solidFill>
                  <a:srgbClr val="3F3F3F"/>
                </a:solidFill>
                <a:latin typeface="Arial"/>
                <a:ea typeface="Arial"/>
                <a:cs typeface="Arial"/>
                <a:sym typeface="Arial"/>
              </a:defRPr>
            </a:lvl5pPr>
            <a:lvl6pPr marL="2514600" marR="0" lvl="5" indent="-101600" algn="l" rtl="0">
              <a:lnSpc>
                <a:spcPct val="115000"/>
              </a:lnSpc>
              <a:spcBef>
                <a:spcPts val="400"/>
              </a:spcBef>
              <a:spcAft>
                <a:spcPts val="1600"/>
              </a:spcAft>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2971800" marR="0" lvl="6" indent="-101600" algn="l" rtl="0">
              <a:lnSpc>
                <a:spcPct val="115000"/>
              </a:lnSpc>
              <a:spcBef>
                <a:spcPts val="400"/>
              </a:spcBef>
              <a:spcAft>
                <a:spcPts val="1600"/>
              </a:spcAft>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3429000" marR="0" lvl="7" indent="-101600" algn="l" rtl="0">
              <a:lnSpc>
                <a:spcPct val="115000"/>
              </a:lnSpc>
              <a:spcBef>
                <a:spcPts val="400"/>
              </a:spcBef>
              <a:spcAft>
                <a:spcPts val="1600"/>
              </a:spcAft>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3886200" marR="0" lvl="8" indent="-101600" algn="l" rtl="0">
              <a:lnSpc>
                <a:spcPct val="115000"/>
              </a:lnSpc>
              <a:spcBef>
                <a:spcPts val="400"/>
              </a:spcBef>
              <a:spcAft>
                <a:spcPts val="1600"/>
              </a:spcAft>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pPr marL="214313" indent="-214313">
              <a:buFont typeface="Wingdings" panose="05000000000000000000" pitchFamily="2" charset="2"/>
              <a:buChar char="§"/>
            </a:pPr>
            <a:r>
              <a:rPr lang="en-US" sz="1500" dirty="0" smtClean="0">
                <a:latin typeface="Ebrima" panose="02000000000000000000" pitchFamily="2" charset="0"/>
                <a:ea typeface="Ebrima" panose="02000000000000000000" pitchFamily="2" charset="0"/>
                <a:cs typeface="Ebrima" panose="02000000000000000000" pitchFamily="2" charset="0"/>
              </a:rPr>
              <a:t>Unemployment Benefits Calculator</a:t>
            </a:r>
          </a:p>
          <a:p>
            <a:pPr marL="214313" indent="-214313">
              <a:buFont typeface="Wingdings" panose="05000000000000000000" pitchFamily="2" charset="2"/>
              <a:buChar char="§"/>
            </a:pPr>
            <a:r>
              <a:rPr lang="en-US" sz="1500" dirty="0" smtClean="0">
                <a:latin typeface="Ebrima" panose="02000000000000000000" pitchFamily="2" charset="0"/>
                <a:ea typeface="Ebrima" panose="02000000000000000000" pitchFamily="2" charset="0"/>
                <a:cs typeface="Ebrima" panose="02000000000000000000" pitchFamily="2" charset="0"/>
              </a:rPr>
              <a:t>Food Stamps Calculator</a:t>
            </a:r>
          </a:p>
          <a:p>
            <a:pPr marL="214313" indent="-214313">
              <a:buFont typeface="Wingdings" panose="05000000000000000000" pitchFamily="2" charset="2"/>
              <a:buChar char="§"/>
            </a:pPr>
            <a:r>
              <a:rPr lang="en-US" sz="1500" dirty="0" smtClean="0">
                <a:latin typeface="Ebrima" panose="02000000000000000000" pitchFamily="2" charset="0"/>
                <a:ea typeface="Ebrima" panose="02000000000000000000" pitchFamily="2" charset="0"/>
                <a:cs typeface="Ebrima" panose="02000000000000000000" pitchFamily="2" charset="0"/>
              </a:rPr>
              <a:t>Voluntary Acknowledgement of Paternity</a:t>
            </a:r>
          </a:p>
          <a:p>
            <a:pPr marL="214313" indent="-214313">
              <a:buFont typeface="Wingdings" panose="05000000000000000000" pitchFamily="2" charset="2"/>
              <a:buChar char="§"/>
            </a:pPr>
            <a:r>
              <a:rPr lang="en-US" sz="1500" dirty="0" smtClean="0">
                <a:latin typeface="Ebrima" panose="02000000000000000000" pitchFamily="2" charset="0"/>
                <a:ea typeface="Ebrima" panose="02000000000000000000" pitchFamily="2" charset="0"/>
                <a:cs typeface="Ebrima" panose="02000000000000000000" pitchFamily="2" charset="0"/>
              </a:rPr>
              <a:t>Delay a Foreclosure</a:t>
            </a:r>
          </a:p>
          <a:p>
            <a:pPr marL="214313" indent="-214313">
              <a:buFont typeface="Wingdings" panose="05000000000000000000" pitchFamily="2" charset="2"/>
              <a:buChar char="§"/>
            </a:pPr>
            <a:r>
              <a:rPr lang="en-US" sz="1500" dirty="0" smtClean="0">
                <a:latin typeface="Ebrima" panose="02000000000000000000" pitchFamily="2" charset="0"/>
                <a:ea typeface="Ebrima" panose="02000000000000000000" pitchFamily="2" charset="0"/>
                <a:cs typeface="Ebrima" panose="02000000000000000000" pitchFamily="2" charset="0"/>
              </a:rPr>
              <a:t>Unpaid Wages Demand Letter</a:t>
            </a:r>
            <a:endParaRPr lang="en-US" sz="1500" dirty="0">
              <a:latin typeface="Ebrima" panose="02000000000000000000" pitchFamily="2" charset="0"/>
              <a:ea typeface="Ebrima" panose="02000000000000000000" pitchFamily="2" charset="0"/>
              <a:cs typeface="Ebrima" panose="02000000000000000000" pitchFamily="2" charset="0"/>
            </a:endParaRPr>
          </a:p>
        </p:txBody>
      </p:sp>
    </p:spTree>
    <p:extLst>
      <p:ext uri="{BB962C8B-B14F-4D97-AF65-F5344CB8AC3E}">
        <p14:creationId xmlns:p14="http://schemas.microsoft.com/office/powerpoint/2010/main" val="87888732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97612" y="169921"/>
            <a:ext cx="7063699" cy="424560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5" name="Rectangle 4"/>
          <p:cNvSpPr/>
          <p:nvPr/>
        </p:nvSpPr>
        <p:spPr>
          <a:xfrm>
            <a:off x="1286348" y="4629150"/>
            <a:ext cx="6400800" cy="369332"/>
          </a:xfrm>
          <a:prstGeom prst="rect">
            <a:avLst/>
          </a:prstGeom>
        </p:spPr>
        <p:txBody>
          <a:bodyPr wrap="square">
            <a:spAutoFit/>
          </a:bodyPr>
          <a:lstStyle/>
          <a:p>
            <a:r>
              <a:rPr lang="en-US" sz="1800" dirty="0">
                <a:hlinkClick r:id="rId3"/>
              </a:rPr>
              <a:t>https://www.nycourts.gov/CourtHelp/DIY/index.shtml</a:t>
            </a:r>
            <a:endParaRPr lang="en-US" sz="1800" dirty="0"/>
          </a:p>
        </p:txBody>
      </p:sp>
    </p:spTree>
    <p:extLst>
      <p:ext uri="{BB962C8B-B14F-4D97-AF65-F5344CB8AC3E}">
        <p14:creationId xmlns:p14="http://schemas.microsoft.com/office/powerpoint/2010/main" val="373937732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599852" y="228600"/>
            <a:ext cx="5087297" cy="305769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5" name="Rectangle 4"/>
          <p:cNvSpPr/>
          <p:nvPr/>
        </p:nvSpPr>
        <p:spPr>
          <a:xfrm>
            <a:off x="1286348" y="4629150"/>
            <a:ext cx="6400800" cy="369332"/>
          </a:xfrm>
          <a:prstGeom prst="rect">
            <a:avLst/>
          </a:prstGeom>
        </p:spPr>
        <p:txBody>
          <a:bodyPr wrap="square">
            <a:spAutoFit/>
          </a:bodyPr>
          <a:lstStyle/>
          <a:p>
            <a:r>
              <a:rPr lang="en-US" sz="1800" dirty="0">
                <a:hlinkClick r:id="rId3"/>
              </a:rPr>
              <a:t>https://www.nycourts.gov/CourtHelp/DIY/index.shtml</a:t>
            </a:r>
            <a:endParaRPr lang="en-US" sz="1800" dirty="0"/>
          </a:p>
        </p:txBody>
      </p:sp>
      <p:pic>
        <p:nvPicPr>
          <p:cNvPr id="2" name="Picture 1"/>
          <p:cNvPicPr>
            <a:picLocks noChangeAspect="1"/>
          </p:cNvPicPr>
          <p:nvPr/>
        </p:nvPicPr>
        <p:blipFill>
          <a:blip r:embed="rId4"/>
          <a:stretch>
            <a:fillRect/>
          </a:stretch>
        </p:blipFill>
        <p:spPr>
          <a:xfrm>
            <a:off x="1286349" y="171450"/>
            <a:ext cx="5000152" cy="469567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94665269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41620" y="84448"/>
            <a:ext cx="7699863" cy="4891946"/>
          </a:xfrm>
          <a:prstGeom prst="rect">
            <a:avLst/>
          </a:prstGeom>
        </p:spPr>
      </p:pic>
      <p:sp>
        <p:nvSpPr>
          <p:cNvPr id="5" name="Rectangle 4"/>
          <p:cNvSpPr/>
          <p:nvPr/>
        </p:nvSpPr>
        <p:spPr>
          <a:xfrm>
            <a:off x="113654" y="46495"/>
            <a:ext cx="7919634" cy="5021451"/>
          </a:xfrm>
          <a:prstGeom prst="rect">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stretch>
            <a:fillRect/>
          </a:stretch>
        </p:blipFill>
        <p:spPr>
          <a:xfrm>
            <a:off x="2904751" y="1270861"/>
            <a:ext cx="5912598" cy="1212959"/>
          </a:xfrm>
          <a:prstGeom prst="rect">
            <a:avLst/>
          </a:prstGeom>
          <a:ln w="38100" cap="sq">
            <a:solidFill>
              <a:srgbClr val="FF0000"/>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5"/>
          <a:stretch>
            <a:fillRect/>
          </a:stretch>
        </p:blipFill>
        <p:spPr>
          <a:xfrm>
            <a:off x="528812" y="3433934"/>
            <a:ext cx="4159766" cy="1580413"/>
          </a:xfrm>
          <a:prstGeom prst="rect">
            <a:avLst/>
          </a:prstGeom>
          <a:ln w="50800" cap="sq">
            <a:solidFill>
              <a:schemeClr val="accent1">
                <a:lumMod val="75000"/>
              </a:schemeClr>
            </a:solidFill>
            <a:prstDash val="solid"/>
            <a:miter lim="800000"/>
          </a:ln>
          <a:effectLst>
            <a:outerShdw blurRad="50800" dist="38100" dir="2700000" algn="tl" rotWithShape="0">
              <a:srgbClr val="000000">
                <a:alpha val="43000"/>
              </a:srgbClr>
            </a:outerShdw>
          </a:effectLst>
        </p:spPr>
      </p:pic>
      <p:pic>
        <p:nvPicPr>
          <p:cNvPr id="1030" name="Picture 6" descr="C:\Users\JOHNPM~1\AppData\Local\Temp\SNAGHTMLf5cd0c.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17590" y="2716478"/>
            <a:ext cx="5229146" cy="1659580"/>
          </a:xfrm>
          <a:prstGeom prst="rect">
            <a:avLst/>
          </a:prstGeom>
          <a:ln w="38100" cap="sq">
            <a:solidFill>
              <a:schemeClr val="accent5">
                <a:lumMod val="60000"/>
                <a:lumOff val="40000"/>
              </a:schemeClr>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148160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953140" y="4220170"/>
            <a:ext cx="954107" cy="923330"/>
          </a:xfrm>
          <a:prstGeom prst="rect">
            <a:avLst/>
          </a:prstGeom>
          <a:noFill/>
        </p:spPr>
        <p:txBody>
          <a:bodyPr wrap="none" lIns="91440" tIns="45720" rIns="91440" bIns="45720">
            <a:spAutoFit/>
          </a:bodyPr>
          <a:lstStyle/>
          <a:p>
            <a:pPr algn="ctr"/>
            <a:r>
              <a:rPr lang="en-US" sz="5400" b="1" cap="none" spc="0" dirty="0" smtClean="0">
                <a:ln/>
                <a:solidFill>
                  <a:srgbClr val="FF0000"/>
                </a:solidFill>
                <a:effectLst>
                  <a:outerShdw blurRad="38100" dist="19050" dir="2700000" algn="tl" rotWithShape="0">
                    <a:schemeClr val="dk1">
                      <a:lumMod val="50000"/>
                      <a:alpha val="40000"/>
                    </a:schemeClr>
                  </a:outerShdw>
                </a:effectLst>
              </a:rPr>
              <a:t>12</a:t>
            </a:r>
            <a:endParaRPr lang="en-US" sz="5400" b="1" cap="none" spc="0" dirty="0">
              <a:ln/>
              <a:solidFill>
                <a:srgbClr val="FF0000"/>
              </a:solidFill>
              <a:effectLst>
                <a:outerShdw blurRad="38100" dist="19050" dir="2700000" algn="tl" rotWithShape="0">
                  <a:schemeClr val="dk1">
                    <a:lumMod val="50000"/>
                    <a:alpha val="40000"/>
                  </a:schemeClr>
                </a:outerShdw>
              </a:effectLst>
            </a:endParaRPr>
          </a:p>
        </p:txBody>
      </p:sp>
      <p:pic>
        <p:nvPicPr>
          <p:cNvPr id="3" name="Picture 2" descr="Image result for 10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690" y="469900"/>
            <a:ext cx="5150829" cy="6666031"/>
          </a:xfrm>
          <a:prstGeom prst="rect">
            <a:avLst/>
          </a:prstGeom>
          <a:ln>
            <a:noFill/>
          </a:ln>
          <a:effectLst>
            <a:outerShdw blurRad="190500" algn="tl" rotWithShape="0">
              <a:srgbClr val="000000">
                <a:alpha val="70000"/>
              </a:srgbClr>
            </a:outerShdw>
          </a:effectLst>
          <a:extLst/>
        </p:spPr>
      </p:pic>
      <p:pic>
        <p:nvPicPr>
          <p:cNvPr id="4" name="Picture 3" descr="Image result for court form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68701" y="260057"/>
            <a:ext cx="5202767" cy="2928503"/>
          </a:xfrm>
          <a:prstGeom prst="rect">
            <a:avLst/>
          </a:prstGeom>
          <a:ln>
            <a:noFill/>
          </a:ln>
          <a:effectLst>
            <a:outerShdw blurRad="190500" algn="tl" rotWithShape="0">
              <a:srgbClr val="000000">
                <a:alpha val="70000"/>
              </a:srgbClr>
            </a:outerShdw>
          </a:effectLst>
          <a:extLst/>
        </p:spPr>
      </p:pic>
      <p:pic>
        <p:nvPicPr>
          <p:cNvPr id="5" name="Picture 2" descr="enter image description her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088" y="3188560"/>
            <a:ext cx="6232178" cy="2613549"/>
          </a:xfrm>
          <a:prstGeom prst="rect">
            <a:avLst/>
          </a:prstGeom>
          <a:ln w="76200" cap="sq">
            <a:solidFill>
              <a:srgbClr val="00B0F0"/>
            </a:solidFill>
            <a:prstDash val="solid"/>
            <a:miter lim="800000"/>
          </a:ln>
          <a:effectLst>
            <a:outerShdw blurRad="50800" dist="38100" dir="2700000" algn="tl" rotWithShape="0">
              <a:srgbClr val="000000">
                <a:alpha val="43000"/>
              </a:srgbClr>
            </a:outerShdw>
          </a:effectLst>
          <a:extLst/>
        </p:spPr>
      </p:pic>
      <p:pic>
        <p:nvPicPr>
          <p:cNvPr id="1026" name="Picture 2" descr="C:\Users\JOHNPM~1\AppData\Local\Temp\SNAGHTML27fe874b.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260057"/>
            <a:ext cx="5057775" cy="2200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359675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953140" y="4220170"/>
            <a:ext cx="954107" cy="923330"/>
          </a:xfrm>
          <a:prstGeom prst="rect">
            <a:avLst/>
          </a:prstGeom>
          <a:noFill/>
        </p:spPr>
        <p:txBody>
          <a:bodyPr wrap="none" lIns="91440" tIns="45720" rIns="91440" bIns="45720">
            <a:spAutoFit/>
          </a:bodyPr>
          <a:lstStyle/>
          <a:p>
            <a:pPr algn="ctr"/>
            <a:r>
              <a:rPr lang="en-US" sz="5400" b="1" cap="none" spc="0" dirty="0" smtClean="0">
                <a:ln/>
                <a:solidFill>
                  <a:srgbClr val="FF0000"/>
                </a:solidFill>
                <a:effectLst>
                  <a:outerShdw blurRad="38100" dist="19050" dir="2700000" algn="tl" rotWithShape="0">
                    <a:schemeClr val="dk1">
                      <a:lumMod val="50000"/>
                      <a:alpha val="40000"/>
                    </a:schemeClr>
                  </a:outerShdw>
                </a:effectLst>
              </a:rPr>
              <a:t>12</a:t>
            </a:r>
            <a:endParaRPr lang="en-US" sz="5400" b="1" cap="none" spc="0" dirty="0">
              <a:ln/>
              <a:solidFill>
                <a:srgbClr val="FF0000"/>
              </a:solidFill>
              <a:effectLst>
                <a:outerShdw blurRad="38100" dist="19050" dir="2700000" algn="tl" rotWithShape="0">
                  <a:schemeClr val="dk1">
                    <a:lumMod val="50000"/>
                    <a:alpha val="40000"/>
                  </a:schemeClr>
                </a:outerShdw>
              </a:effectLst>
            </a:endParaRPr>
          </a:p>
        </p:txBody>
      </p:sp>
      <p:pic>
        <p:nvPicPr>
          <p:cNvPr id="3" name="Picture 2" descr="Image result for 10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690" y="469900"/>
            <a:ext cx="5150829" cy="6666031"/>
          </a:xfrm>
          <a:prstGeom prst="rect">
            <a:avLst/>
          </a:prstGeom>
          <a:ln>
            <a:noFill/>
          </a:ln>
          <a:effectLst>
            <a:outerShdw blurRad="190500" algn="tl" rotWithShape="0">
              <a:srgbClr val="000000">
                <a:alpha val="70000"/>
              </a:srgbClr>
            </a:outerShdw>
          </a:effectLst>
          <a:extLst/>
        </p:spPr>
      </p:pic>
      <p:pic>
        <p:nvPicPr>
          <p:cNvPr id="4" name="Picture 3" descr="Image result for court form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68701" y="260057"/>
            <a:ext cx="5202767" cy="2928503"/>
          </a:xfrm>
          <a:prstGeom prst="rect">
            <a:avLst/>
          </a:prstGeom>
          <a:ln>
            <a:noFill/>
          </a:ln>
          <a:effectLst>
            <a:outerShdw blurRad="190500" algn="tl" rotWithShape="0">
              <a:srgbClr val="000000">
                <a:alpha val="70000"/>
              </a:srgbClr>
            </a:outerShdw>
          </a:effectLst>
          <a:extLst/>
        </p:spPr>
      </p:pic>
      <p:pic>
        <p:nvPicPr>
          <p:cNvPr id="5" name="Picture 2" descr="enter image description her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088" y="3188560"/>
            <a:ext cx="6232178" cy="2613549"/>
          </a:xfrm>
          <a:prstGeom prst="rect">
            <a:avLst/>
          </a:prstGeom>
          <a:ln w="76200" cap="sq">
            <a:solidFill>
              <a:srgbClr val="00B0F0"/>
            </a:solidFill>
            <a:prstDash val="solid"/>
            <a:miter lim="800000"/>
          </a:ln>
          <a:effectLst>
            <a:outerShdw blurRad="50800" dist="38100" dir="2700000" algn="tl" rotWithShape="0">
              <a:srgbClr val="000000">
                <a:alpha val="43000"/>
              </a:srgbClr>
            </a:outerShdw>
          </a:effectLst>
          <a:extLst/>
        </p:spPr>
      </p:pic>
      <p:sp>
        <p:nvSpPr>
          <p:cNvPr id="2" name="&quot;No&quot; Symbol 1"/>
          <p:cNvSpPr/>
          <p:nvPr/>
        </p:nvSpPr>
        <p:spPr>
          <a:xfrm>
            <a:off x="4293523" y="1854738"/>
            <a:ext cx="3063241" cy="2980108"/>
          </a:xfrm>
          <a:prstGeom prst="noSmoking">
            <a:avLst>
              <a:gd name="adj" fmla="val 113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026" name="Picture 2" descr="C:\Users\JOHNPM~1\AppData\Local\Temp\SNAGHTML27fe874b.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5057775" cy="2200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015604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26253" y="186915"/>
            <a:ext cx="7308540" cy="10266021"/>
          </a:xfrm>
          <a:prstGeom prst="rect">
            <a:avLst/>
          </a:prstGeom>
        </p:spPr>
      </p:pic>
    </p:spTree>
    <p:extLst>
      <p:ext uri="{BB962C8B-B14F-4D97-AF65-F5344CB8AC3E}">
        <p14:creationId xmlns:p14="http://schemas.microsoft.com/office/powerpoint/2010/main" val="29468102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00242" y="99447"/>
            <a:ext cx="6355920" cy="48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131090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p:cNvPicPr>
            <a:picLocks noChangeAspect="1"/>
          </p:cNvPicPr>
          <p:nvPr/>
        </p:nvPicPr>
        <p:blipFill>
          <a:blip r:embed="rId2"/>
          <a:stretch>
            <a:fillRect/>
          </a:stretch>
        </p:blipFill>
        <p:spPr>
          <a:xfrm>
            <a:off x="1106244" y="133048"/>
            <a:ext cx="2469329" cy="948998"/>
          </a:xfrm>
          <a:prstGeom prst="rect">
            <a:avLst/>
          </a:prstGeom>
        </p:spPr>
      </p:pic>
      <p:pic>
        <p:nvPicPr>
          <p:cNvPr id="25" name="Picture 24"/>
          <p:cNvPicPr>
            <a:picLocks noChangeAspect="1"/>
          </p:cNvPicPr>
          <p:nvPr/>
        </p:nvPicPr>
        <p:blipFill>
          <a:blip r:embed="rId3"/>
          <a:stretch>
            <a:fillRect/>
          </a:stretch>
        </p:blipFill>
        <p:spPr>
          <a:xfrm>
            <a:off x="5112689" y="163716"/>
            <a:ext cx="3862857" cy="5440217"/>
          </a:xfrm>
          <a:prstGeom prst="rect">
            <a:avLst/>
          </a:prstGeom>
        </p:spPr>
      </p:pic>
      <p:sp>
        <p:nvSpPr>
          <p:cNvPr id="13" name="TextBox 12"/>
          <p:cNvSpPr txBox="1"/>
          <p:nvPr/>
        </p:nvSpPr>
        <p:spPr>
          <a:xfrm>
            <a:off x="454039" y="1170241"/>
            <a:ext cx="3947480" cy="3785652"/>
          </a:xfrm>
          <a:prstGeom prst="rect">
            <a:avLst/>
          </a:prstGeom>
          <a:noFill/>
        </p:spPr>
        <p:txBody>
          <a:bodyPr wrap="square" rtlCol="0">
            <a:spAutoFit/>
          </a:bodyPr>
          <a:lstStyle/>
          <a:p>
            <a:r>
              <a:rPr lang="en-US" sz="2400" dirty="0" smtClean="0">
                <a:solidFill>
                  <a:srgbClr val="002060"/>
                </a:solidFill>
                <a:latin typeface="+mn-lt"/>
              </a:rPr>
              <a:t>Document </a:t>
            </a:r>
            <a:r>
              <a:rPr lang="en-US" sz="2400" dirty="0" smtClean="0">
                <a:solidFill>
                  <a:srgbClr val="002060"/>
                </a:solidFill>
                <a:latin typeface="+mn-lt"/>
              </a:rPr>
              <a:t>Assembly</a:t>
            </a:r>
          </a:p>
          <a:p>
            <a:r>
              <a:rPr lang="en-US" sz="2400" dirty="0">
                <a:solidFill>
                  <a:srgbClr val="002060"/>
                </a:solidFill>
              </a:rPr>
              <a:t>Court </a:t>
            </a:r>
            <a:r>
              <a:rPr lang="en-US" sz="2400" dirty="0" smtClean="0">
                <a:solidFill>
                  <a:srgbClr val="002060"/>
                </a:solidFill>
              </a:rPr>
              <a:t>Forms</a:t>
            </a:r>
          </a:p>
          <a:p>
            <a:r>
              <a:rPr lang="en-US" sz="2400" dirty="0">
                <a:solidFill>
                  <a:srgbClr val="002060"/>
                </a:solidFill>
              </a:rPr>
              <a:t>Benefits </a:t>
            </a:r>
            <a:r>
              <a:rPr lang="en-US" sz="2400" dirty="0" smtClean="0">
                <a:solidFill>
                  <a:srgbClr val="002060"/>
                </a:solidFill>
              </a:rPr>
              <a:t>Calculators</a:t>
            </a:r>
          </a:p>
          <a:p>
            <a:r>
              <a:rPr lang="en-US" sz="2400" dirty="0">
                <a:solidFill>
                  <a:srgbClr val="002060"/>
                </a:solidFill>
              </a:rPr>
              <a:t>Eligibility </a:t>
            </a:r>
            <a:r>
              <a:rPr lang="en-US" sz="2400" dirty="0" smtClean="0">
                <a:solidFill>
                  <a:srgbClr val="002060"/>
                </a:solidFill>
              </a:rPr>
              <a:t>Check</a:t>
            </a:r>
          </a:p>
          <a:p>
            <a:r>
              <a:rPr lang="en-US" sz="2400" dirty="0" smtClean="0">
                <a:solidFill>
                  <a:srgbClr val="002060"/>
                </a:solidFill>
              </a:rPr>
              <a:t>Compliance</a:t>
            </a:r>
          </a:p>
          <a:p>
            <a:r>
              <a:rPr lang="en-US" sz="2400" dirty="0">
                <a:solidFill>
                  <a:srgbClr val="002060"/>
                </a:solidFill>
              </a:rPr>
              <a:t>Pre Court </a:t>
            </a:r>
            <a:r>
              <a:rPr lang="en-US" sz="2400" dirty="0" smtClean="0">
                <a:solidFill>
                  <a:srgbClr val="002060"/>
                </a:solidFill>
              </a:rPr>
              <a:t>Checklists</a:t>
            </a:r>
          </a:p>
          <a:p>
            <a:r>
              <a:rPr lang="en-US" sz="2400" dirty="0">
                <a:solidFill>
                  <a:srgbClr val="002060"/>
                </a:solidFill>
              </a:rPr>
              <a:t>Online </a:t>
            </a:r>
            <a:r>
              <a:rPr lang="en-US" sz="2400" dirty="0" smtClean="0">
                <a:solidFill>
                  <a:srgbClr val="002060"/>
                </a:solidFill>
              </a:rPr>
              <a:t>Intake</a:t>
            </a:r>
          </a:p>
          <a:p>
            <a:r>
              <a:rPr lang="en-US" sz="2400" dirty="0">
                <a:solidFill>
                  <a:srgbClr val="002060"/>
                </a:solidFill>
              </a:rPr>
              <a:t>Contract </a:t>
            </a:r>
            <a:r>
              <a:rPr lang="en-US" sz="2400" dirty="0" err="1" smtClean="0">
                <a:solidFill>
                  <a:srgbClr val="002060"/>
                </a:solidFill>
              </a:rPr>
              <a:t>Constructiom</a:t>
            </a:r>
            <a:endParaRPr lang="en-US" sz="2400" dirty="0" smtClean="0">
              <a:solidFill>
                <a:srgbClr val="002060"/>
              </a:solidFill>
            </a:endParaRPr>
          </a:p>
          <a:p>
            <a:r>
              <a:rPr lang="en-US" sz="2400" dirty="0">
                <a:solidFill>
                  <a:srgbClr val="002060"/>
                </a:solidFill>
              </a:rPr>
              <a:t>Legal “Health” </a:t>
            </a:r>
            <a:r>
              <a:rPr lang="en-US" sz="2400" dirty="0" smtClean="0">
                <a:solidFill>
                  <a:srgbClr val="002060"/>
                </a:solidFill>
              </a:rPr>
              <a:t>Checkups</a:t>
            </a:r>
          </a:p>
          <a:p>
            <a:r>
              <a:rPr lang="en-US" sz="2400" dirty="0" smtClean="0">
                <a:solidFill>
                  <a:srgbClr val="002060"/>
                </a:solidFill>
              </a:rPr>
              <a:t>Triage</a:t>
            </a:r>
            <a:endParaRPr lang="en-US" sz="2400" dirty="0">
              <a:solidFill>
                <a:srgbClr val="002060"/>
              </a:solidFill>
            </a:endParaRPr>
          </a:p>
        </p:txBody>
      </p:sp>
    </p:spTree>
    <p:extLst>
      <p:ext uri="{BB962C8B-B14F-4D97-AF65-F5344CB8AC3E}">
        <p14:creationId xmlns:p14="http://schemas.microsoft.com/office/powerpoint/2010/main" val="1427896312"/>
      </p:ext>
    </p:extLst>
  </p:cSld>
  <p:clrMapOvr>
    <a:masterClrMapping/>
  </p:clrMapOvr>
  <mc:AlternateContent xmlns:mc="http://schemas.openxmlformats.org/markup-compatibility/2006" xmlns:p14="http://schemas.microsoft.com/office/powerpoint/2010/main">
    <mc:Choice Requires="p14">
      <p:transition spd="slow" p14:dur="2000" advClick="0" advTm="20000"/>
    </mc:Choice>
    <mc:Fallback xmlns="">
      <p:transition spd="slow" advClick="0" advTm="20000"/>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2514600" y="1543050"/>
            <a:ext cx="2343150" cy="2286000"/>
          </a:xfrm>
          <a:prstGeom prst="ellipse">
            <a:avLst/>
          </a:prstGeom>
          <a:solidFill>
            <a:srgbClr val="FFC000">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2">
                    <a:lumMod val="50000"/>
                  </a:schemeClr>
                </a:solidFill>
              </a:rPr>
              <a:t>Legal Education</a:t>
            </a:r>
          </a:p>
          <a:p>
            <a:pPr algn="ctr"/>
            <a:endParaRPr lang="en-US" sz="2400" dirty="0">
              <a:solidFill>
                <a:schemeClr val="tx2">
                  <a:lumMod val="50000"/>
                </a:schemeClr>
              </a:solidFill>
            </a:endParaRPr>
          </a:p>
          <a:p>
            <a:pPr algn="ctr"/>
            <a:endParaRPr lang="en-US" sz="2400" dirty="0">
              <a:solidFill>
                <a:schemeClr val="tx2">
                  <a:lumMod val="50000"/>
                </a:schemeClr>
              </a:solidFill>
            </a:endParaRPr>
          </a:p>
          <a:p>
            <a:pPr algn="ctr"/>
            <a:endParaRPr lang="en-US" sz="2400" dirty="0">
              <a:solidFill>
                <a:schemeClr val="tx2">
                  <a:lumMod val="50000"/>
                </a:schemeClr>
              </a:solidFill>
            </a:endParaRPr>
          </a:p>
        </p:txBody>
      </p:sp>
      <p:sp>
        <p:nvSpPr>
          <p:cNvPr id="11" name="Oval 10"/>
          <p:cNvSpPr/>
          <p:nvPr/>
        </p:nvSpPr>
        <p:spPr>
          <a:xfrm>
            <a:off x="4171950" y="1543050"/>
            <a:ext cx="2566780" cy="2286000"/>
          </a:xfrm>
          <a:prstGeom prst="ellipse">
            <a:avLst/>
          </a:prstGeom>
          <a:solidFill>
            <a:schemeClr val="bg2">
              <a:lumMod val="40000"/>
              <a:lumOff val="60000"/>
              <a:alpha val="50196"/>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2">
                    <a:lumMod val="50000"/>
                  </a:schemeClr>
                </a:solidFill>
              </a:rPr>
              <a:t>Technology</a:t>
            </a:r>
          </a:p>
          <a:p>
            <a:pPr algn="ctr"/>
            <a:endParaRPr lang="en-US" sz="2400" dirty="0">
              <a:solidFill>
                <a:schemeClr val="tx2">
                  <a:lumMod val="50000"/>
                </a:schemeClr>
              </a:solidFill>
            </a:endParaRPr>
          </a:p>
          <a:p>
            <a:pPr algn="ctr"/>
            <a:endParaRPr lang="en-US" sz="2400" dirty="0">
              <a:solidFill>
                <a:schemeClr val="tx2">
                  <a:lumMod val="50000"/>
                </a:schemeClr>
              </a:solidFill>
            </a:endParaRPr>
          </a:p>
        </p:txBody>
      </p:sp>
      <p:sp>
        <p:nvSpPr>
          <p:cNvPr id="12" name="Oval 11"/>
          <p:cNvSpPr/>
          <p:nvPr/>
        </p:nvSpPr>
        <p:spPr>
          <a:xfrm>
            <a:off x="4229100" y="2628900"/>
            <a:ext cx="2343150" cy="2286000"/>
          </a:xfrm>
          <a:prstGeom prst="ellipse">
            <a:avLst/>
          </a:prstGeom>
          <a:solidFill>
            <a:srgbClr val="FFC000">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2">
                  <a:lumMod val="50000"/>
                </a:schemeClr>
              </a:solidFill>
            </a:endParaRPr>
          </a:p>
          <a:p>
            <a:pPr algn="ctr"/>
            <a:endParaRPr lang="en-US" sz="2400" dirty="0">
              <a:solidFill>
                <a:schemeClr val="tx2">
                  <a:lumMod val="50000"/>
                </a:schemeClr>
              </a:solidFill>
            </a:endParaRPr>
          </a:p>
          <a:p>
            <a:pPr algn="ctr"/>
            <a:r>
              <a:rPr lang="en-US" sz="2400" dirty="0">
                <a:solidFill>
                  <a:schemeClr val="tx2">
                    <a:lumMod val="50000"/>
                  </a:schemeClr>
                </a:solidFill>
              </a:rPr>
              <a:t>Law Practice</a:t>
            </a:r>
          </a:p>
        </p:txBody>
      </p:sp>
      <p:sp>
        <p:nvSpPr>
          <p:cNvPr id="13" name="Oval 12"/>
          <p:cNvSpPr/>
          <p:nvPr/>
        </p:nvSpPr>
        <p:spPr>
          <a:xfrm>
            <a:off x="2514600" y="2571750"/>
            <a:ext cx="2343150" cy="2286000"/>
          </a:xfrm>
          <a:prstGeom prst="ellipse">
            <a:avLst/>
          </a:prstGeom>
          <a:solidFill>
            <a:srgbClr val="92D050">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2">
                  <a:lumMod val="50000"/>
                </a:schemeClr>
              </a:solidFill>
            </a:endParaRPr>
          </a:p>
          <a:p>
            <a:pPr algn="ctr"/>
            <a:endParaRPr lang="en-US" sz="2400" dirty="0">
              <a:solidFill>
                <a:schemeClr val="tx2">
                  <a:lumMod val="50000"/>
                </a:schemeClr>
              </a:solidFill>
            </a:endParaRPr>
          </a:p>
          <a:p>
            <a:pPr algn="ctr"/>
            <a:r>
              <a:rPr lang="en-US" sz="2400" dirty="0">
                <a:solidFill>
                  <a:schemeClr val="tx2">
                    <a:lumMod val="50000"/>
                  </a:schemeClr>
                </a:solidFill>
              </a:rPr>
              <a:t>Access to Justice</a:t>
            </a: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9204" y="239817"/>
            <a:ext cx="2708479" cy="1095857"/>
          </a:xfrm>
          <a:prstGeom prst="rect">
            <a:avLst/>
          </a:prstGeom>
        </p:spPr>
      </p:pic>
      <p:pic>
        <p:nvPicPr>
          <p:cNvPr id="10" name="Shape 158" descr="original color with justhands.jpg"/>
          <p:cNvPicPr preferRelativeResize="0"/>
          <p:nvPr/>
        </p:nvPicPr>
        <p:blipFill>
          <a:blip r:embed="rId3">
            <a:alphaModFix/>
          </a:blip>
          <a:stretch>
            <a:fillRect/>
          </a:stretch>
        </p:blipFill>
        <p:spPr>
          <a:xfrm>
            <a:off x="4171950" y="131197"/>
            <a:ext cx="3347594" cy="1137036"/>
          </a:xfrm>
          <a:prstGeom prst="rect">
            <a:avLst/>
          </a:prstGeom>
          <a:noFill/>
          <a:ln>
            <a:noFill/>
          </a:ln>
        </p:spPr>
      </p:pic>
    </p:spTree>
    <p:extLst>
      <p:ext uri="{BB962C8B-B14F-4D97-AF65-F5344CB8AC3E}">
        <p14:creationId xmlns:p14="http://schemas.microsoft.com/office/powerpoint/2010/main" val="411738523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val 11"/>
          <p:cNvSpPr/>
          <p:nvPr/>
        </p:nvSpPr>
        <p:spPr>
          <a:xfrm>
            <a:off x="4229100" y="2628900"/>
            <a:ext cx="2343150" cy="2286000"/>
          </a:xfrm>
          <a:prstGeom prst="ellipse">
            <a:avLst/>
          </a:prstGeom>
          <a:solidFill>
            <a:srgbClr val="FFC000">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2">
                  <a:lumMod val="50000"/>
                </a:schemeClr>
              </a:solidFill>
            </a:endParaRPr>
          </a:p>
          <a:p>
            <a:pPr algn="ctr"/>
            <a:endParaRPr lang="en-US" sz="2400" dirty="0">
              <a:solidFill>
                <a:schemeClr val="tx2">
                  <a:lumMod val="50000"/>
                </a:schemeClr>
              </a:solidFill>
            </a:endParaRPr>
          </a:p>
          <a:p>
            <a:pPr algn="ctr"/>
            <a:r>
              <a:rPr lang="en-US" sz="2400" dirty="0">
                <a:solidFill>
                  <a:schemeClr val="tx2">
                    <a:lumMod val="50000"/>
                  </a:schemeClr>
                </a:solidFill>
              </a:rPr>
              <a:t>Law Practice</a:t>
            </a: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9204" y="239817"/>
            <a:ext cx="2708479" cy="1095857"/>
          </a:xfrm>
          <a:prstGeom prst="rect">
            <a:avLst/>
          </a:prstGeom>
        </p:spPr>
      </p:pic>
      <p:pic>
        <p:nvPicPr>
          <p:cNvPr id="10" name="Shape 158" descr="original color with justhands.jpg"/>
          <p:cNvPicPr preferRelativeResize="0"/>
          <p:nvPr/>
        </p:nvPicPr>
        <p:blipFill>
          <a:blip r:embed="rId3">
            <a:alphaModFix/>
          </a:blip>
          <a:stretch>
            <a:fillRect/>
          </a:stretch>
        </p:blipFill>
        <p:spPr>
          <a:xfrm>
            <a:off x="4171950" y="131197"/>
            <a:ext cx="3347594" cy="1137036"/>
          </a:xfrm>
          <a:prstGeom prst="rect">
            <a:avLst/>
          </a:prstGeom>
          <a:noFill/>
          <a:ln>
            <a:noFill/>
          </a:ln>
        </p:spPr>
      </p:pic>
      <p:sp>
        <p:nvSpPr>
          <p:cNvPr id="2" name="TextBox 1"/>
          <p:cNvSpPr txBox="1"/>
          <p:nvPr/>
        </p:nvSpPr>
        <p:spPr>
          <a:xfrm>
            <a:off x="348613" y="1693197"/>
            <a:ext cx="6877204" cy="1569660"/>
          </a:xfrm>
          <a:prstGeom prst="rect">
            <a:avLst/>
          </a:prstGeom>
          <a:noFill/>
        </p:spPr>
        <p:txBody>
          <a:bodyPr wrap="none" rtlCol="0">
            <a:spAutoFit/>
          </a:bodyPr>
          <a:lstStyle/>
          <a:p>
            <a:r>
              <a:rPr lang="en-US" sz="3200" b="1" i="1" dirty="0" smtClean="0">
                <a:solidFill>
                  <a:srgbClr val="002060"/>
                </a:solidFill>
              </a:rPr>
              <a:t>Increasingly Automated, Modular, </a:t>
            </a:r>
          </a:p>
          <a:p>
            <a:r>
              <a:rPr lang="en-US" sz="3200" b="1" i="1" dirty="0" smtClean="0">
                <a:solidFill>
                  <a:srgbClr val="002060"/>
                </a:solidFill>
              </a:rPr>
              <a:t>Systematized, Mobile, Re-entrant</a:t>
            </a:r>
          </a:p>
          <a:p>
            <a:r>
              <a:rPr lang="en-US" sz="3200" b="1" i="1" dirty="0" smtClean="0">
                <a:solidFill>
                  <a:srgbClr val="002060"/>
                </a:solidFill>
              </a:rPr>
              <a:t>and Online</a:t>
            </a:r>
            <a:endParaRPr lang="en-US" sz="3200" b="1" i="1" dirty="0">
              <a:solidFill>
                <a:srgbClr val="002060"/>
              </a:solidFill>
            </a:endParaRPr>
          </a:p>
        </p:txBody>
      </p:sp>
    </p:spTree>
    <p:extLst>
      <p:ext uri="{BB962C8B-B14F-4D97-AF65-F5344CB8AC3E}">
        <p14:creationId xmlns:p14="http://schemas.microsoft.com/office/powerpoint/2010/main" val="7909702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2514600" y="1543050"/>
            <a:ext cx="2343150" cy="2286000"/>
          </a:xfrm>
          <a:prstGeom prst="ellipse">
            <a:avLst/>
          </a:prstGeom>
          <a:solidFill>
            <a:srgbClr val="FFC000">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2">
                    <a:lumMod val="50000"/>
                  </a:schemeClr>
                </a:solidFill>
              </a:rPr>
              <a:t>Legal Education</a:t>
            </a:r>
          </a:p>
          <a:p>
            <a:pPr algn="ctr"/>
            <a:endParaRPr lang="en-US" sz="2400" dirty="0">
              <a:solidFill>
                <a:schemeClr val="tx2">
                  <a:lumMod val="50000"/>
                </a:schemeClr>
              </a:solidFill>
            </a:endParaRPr>
          </a:p>
          <a:p>
            <a:pPr algn="ctr"/>
            <a:endParaRPr lang="en-US" sz="2400" dirty="0">
              <a:solidFill>
                <a:schemeClr val="tx2">
                  <a:lumMod val="50000"/>
                </a:schemeClr>
              </a:solidFill>
            </a:endParaRPr>
          </a:p>
          <a:p>
            <a:pPr algn="ctr"/>
            <a:endParaRPr lang="en-US" sz="2400" dirty="0">
              <a:solidFill>
                <a:schemeClr val="tx2">
                  <a:lumMod val="50000"/>
                </a:schemeClr>
              </a:solidFill>
            </a:endParaRPr>
          </a:p>
        </p:txBody>
      </p:sp>
      <p:pic>
        <p:nvPicPr>
          <p:cNvPr id="10" name="Shape 158" descr="original color with justhands.jpg"/>
          <p:cNvPicPr preferRelativeResize="0"/>
          <p:nvPr/>
        </p:nvPicPr>
        <p:blipFill>
          <a:blip r:embed="rId2">
            <a:alphaModFix/>
          </a:blip>
          <a:stretch>
            <a:fillRect/>
          </a:stretch>
        </p:blipFill>
        <p:spPr>
          <a:xfrm>
            <a:off x="4171950" y="131197"/>
            <a:ext cx="3347594" cy="1137036"/>
          </a:xfrm>
          <a:prstGeom prst="rect">
            <a:avLst/>
          </a:prstGeom>
          <a:noFill/>
          <a:ln>
            <a:noFill/>
          </a:ln>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9204" y="239817"/>
            <a:ext cx="2708479" cy="1095857"/>
          </a:xfrm>
          <a:prstGeom prst="rect">
            <a:avLst/>
          </a:prstGeom>
        </p:spPr>
      </p:pic>
      <p:sp>
        <p:nvSpPr>
          <p:cNvPr id="8" name="TextBox 7"/>
          <p:cNvSpPr txBox="1"/>
          <p:nvPr/>
        </p:nvSpPr>
        <p:spPr>
          <a:xfrm>
            <a:off x="1784789" y="3044220"/>
            <a:ext cx="6598281" cy="1569660"/>
          </a:xfrm>
          <a:prstGeom prst="rect">
            <a:avLst/>
          </a:prstGeom>
          <a:noFill/>
        </p:spPr>
        <p:txBody>
          <a:bodyPr wrap="none" rtlCol="0">
            <a:spAutoFit/>
          </a:bodyPr>
          <a:lstStyle/>
          <a:p>
            <a:r>
              <a:rPr lang="en-US" sz="3200" b="1" i="1" dirty="0" smtClean="0">
                <a:solidFill>
                  <a:srgbClr val="002060"/>
                </a:solidFill>
              </a:rPr>
              <a:t>Prepare students for 21</a:t>
            </a:r>
            <a:r>
              <a:rPr lang="en-US" sz="3200" b="1" i="1" baseline="30000" dirty="0" smtClean="0">
                <a:solidFill>
                  <a:srgbClr val="002060"/>
                </a:solidFill>
              </a:rPr>
              <a:t>st</a:t>
            </a:r>
            <a:r>
              <a:rPr lang="en-US" sz="3200" b="1" i="1" dirty="0" smtClean="0">
                <a:solidFill>
                  <a:srgbClr val="002060"/>
                </a:solidFill>
              </a:rPr>
              <a:t> century</a:t>
            </a:r>
          </a:p>
          <a:p>
            <a:r>
              <a:rPr lang="en-US" sz="3200" b="1" i="1" dirty="0" smtClean="0">
                <a:solidFill>
                  <a:srgbClr val="002060"/>
                </a:solidFill>
              </a:rPr>
              <a:t>practice which uses intelligent, </a:t>
            </a:r>
          </a:p>
          <a:p>
            <a:r>
              <a:rPr lang="en-US" sz="3200" b="1" i="1" dirty="0">
                <a:solidFill>
                  <a:srgbClr val="002060"/>
                </a:solidFill>
              </a:rPr>
              <a:t>u</a:t>
            </a:r>
            <a:r>
              <a:rPr lang="en-US" sz="3200" b="1" i="1" dirty="0" smtClean="0">
                <a:solidFill>
                  <a:srgbClr val="002060"/>
                </a:solidFill>
              </a:rPr>
              <a:t>biquitous tech. </a:t>
            </a:r>
            <a:endParaRPr lang="en-US" sz="3200" b="1" i="1" dirty="0">
              <a:solidFill>
                <a:srgbClr val="002060"/>
              </a:solidFill>
            </a:endParaRPr>
          </a:p>
        </p:txBody>
      </p:sp>
    </p:spTree>
    <p:extLst>
      <p:ext uri="{BB962C8B-B14F-4D97-AF65-F5344CB8AC3E}">
        <p14:creationId xmlns:p14="http://schemas.microsoft.com/office/powerpoint/2010/main" val="424191502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485901" y="722758"/>
            <a:ext cx="4998815" cy="3163442"/>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4" name="Picture 3"/>
          <p:cNvPicPr>
            <a:picLocks noChangeAspect="1"/>
          </p:cNvPicPr>
          <p:nvPr/>
        </p:nvPicPr>
        <p:blipFill>
          <a:blip r:embed="rId3"/>
          <a:stretch>
            <a:fillRect/>
          </a:stretch>
        </p:blipFill>
        <p:spPr>
          <a:xfrm>
            <a:off x="2800350" y="2114551"/>
            <a:ext cx="5048627" cy="281654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2" name="Rectangle 1"/>
          <p:cNvSpPr/>
          <p:nvPr/>
        </p:nvSpPr>
        <p:spPr>
          <a:xfrm>
            <a:off x="1371600" y="57151"/>
            <a:ext cx="6515100" cy="507831"/>
          </a:xfrm>
          <a:prstGeom prst="rect">
            <a:avLst/>
          </a:prstGeom>
        </p:spPr>
        <p:txBody>
          <a:bodyPr>
            <a:spAutoFit/>
          </a:bodyPr>
          <a:lstStyle/>
          <a:p>
            <a:pPr algn="ctr">
              <a:defRPr/>
            </a:pPr>
            <a:r>
              <a:rPr lang="en-US" sz="2700" dirty="0">
                <a:solidFill>
                  <a:schemeClr val="tx2">
                    <a:lumMod val="75000"/>
                  </a:schemeClr>
                </a:solidFill>
              </a:rPr>
              <a:t>http://a2jclinic.classcaster.net/</a:t>
            </a:r>
          </a:p>
        </p:txBody>
      </p:sp>
    </p:spTree>
    <p:extLst>
      <p:ext uri="{BB962C8B-B14F-4D97-AF65-F5344CB8AC3E}">
        <p14:creationId xmlns:p14="http://schemas.microsoft.com/office/powerpoint/2010/main" val="24792916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val 10"/>
          <p:cNvSpPr/>
          <p:nvPr/>
        </p:nvSpPr>
        <p:spPr>
          <a:xfrm>
            <a:off x="4171950" y="1543050"/>
            <a:ext cx="2566780" cy="2286000"/>
          </a:xfrm>
          <a:prstGeom prst="ellipse">
            <a:avLst/>
          </a:prstGeom>
          <a:solidFill>
            <a:schemeClr val="bg2">
              <a:lumMod val="40000"/>
              <a:lumOff val="60000"/>
              <a:alpha val="50196"/>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2">
                    <a:lumMod val="50000"/>
                  </a:schemeClr>
                </a:solidFill>
              </a:rPr>
              <a:t>Technology</a:t>
            </a:r>
          </a:p>
          <a:p>
            <a:pPr algn="ctr"/>
            <a:endParaRPr lang="en-US" sz="2400" dirty="0">
              <a:solidFill>
                <a:schemeClr val="tx2">
                  <a:lumMod val="50000"/>
                </a:schemeClr>
              </a:solidFill>
            </a:endParaRPr>
          </a:p>
          <a:p>
            <a:pPr algn="ctr"/>
            <a:endParaRPr lang="en-US" sz="2400" dirty="0">
              <a:solidFill>
                <a:schemeClr val="tx2">
                  <a:lumMod val="50000"/>
                </a:schemeClr>
              </a:solidFill>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9204" y="239817"/>
            <a:ext cx="2708479" cy="1095857"/>
          </a:xfrm>
          <a:prstGeom prst="rect">
            <a:avLst/>
          </a:prstGeom>
        </p:spPr>
      </p:pic>
      <p:pic>
        <p:nvPicPr>
          <p:cNvPr id="10" name="Shape 158" descr="original color with justhands.jpg"/>
          <p:cNvPicPr preferRelativeResize="0"/>
          <p:nvPr/>
        </p:nvPicPr>
        <p:blipFill>
          <a:blip r:embed="rId3">
            <a:alphaModFix/>
          </a:blip>
          <a:stretch>
            <a:fillRect/>
          </a:stretch>
        </p:blipFill>
        <p:spPr>
          <a:xfrm>
            <a:off x="4171950" y="131197"/>
            <a:ext cx="3347594" cy="1137036"/>
          </a:xfrm>
          <a:prstGeom prst="rect">
            <a:avLst/>
          </a:prstGeom>
          <a:noFill/>
          <a:ln>
            <a:noFill/>
          </a:ln>
        </p:spPr>
      </p:pic>
      <p:sp>
        <p:nvSpPr>
          <p:cNvPr id="8" name="TextBox 7"/>
          <p:cNvSpPr txBox="1"/>
          <p:nvPr/>
        </p:nvSpPr>
        <p:spPr>
          <a:xfrm>
            <a:off x="2089589" y="3026649"/>
            <a:ext cx="5875326" cy="1569660"/>
          </a:xfrm>
          <a:prstGeom prst="rect">
            <a:avLst/>
          </a:prstGeom>
          <a:noFill/>
        </p:spPr>
        <p:txBody>
          <a:bodyPr wrap="none" rtlCol="0">
            <a:spAutoFit/>
          </a:bodyPr>
          <a:lstStyle/>
          <a:p>
            <a:r>
              <a:rPr lang="en-US" sz="3200" b="1" i="1" dirty="0" smtClean="0">
                <a:solidFill>
                  <a:srgbClr val="002060"/>
                </a:solidFill>
              </a:rPr>
              <a:t>Cheap, user-centered and </a:t>
            </a:r>
          </a:p>
          <a:p>
            <a:r>
              <a:rPr lang="en-US" sz="3200" b="1" i="1" dirty="0" smtClean="0">
                <a:solidFill>
                  <a:srgbClr val="002060"/>
                </a:solidFill>
              </a:rPr>
              <a:t>Non-proprietary.  Mobile and </a:t>
            </a:r>
            <a:br>
              <a:rPr lang="en-US" sz="3200" b="1" i="1" dirty="0" smtClean="0">
                <a:solidFill>
                  <a:srgbClr val="002060"/>
                </a:solidFill>
              </a:rPr>
            </a:br>
            <a:r>
              <a:rPr lang="en-US" sz="3200" b="1" i="1" dirty="0" smtClean="0">
                <a:solidFill>
                  <a:srgbClr val="002060"/>
                </a:solidFill>
              </a:rPr>
              <a:t>iterative innovation. </a:t>
            </a:r>
            <a:endParaRPr lang="en-US" sz="3200" b="1" i="1" dirty="0">
              <a:solidFill>
                <a:srgbClr val="002060"/>
              </a:solidFill>
            </a:endParaRPr>
          </a:p>
        </p:txBody>
      </p:sp>
    </p:spTree>
    <p:extLst>
      <p:ext uri="{BB962C8B-B14F-4D97-AF65-F5344CB8AC3E}">
        <p14:creationId xmlns:p14="http://schemas.microsoft.com/office/powerpoint/2010/main" val="204798964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val 12"/>
          <p:cNvSpPr/>
          <p:nvPr/>
        </p:nvSpPr>
        <p:spPr>
          <a:xfrm>
            <a:off x="2514600" y="2571750"/>
            <a:ext cx="2343150" cy="2286000"/>
          </a:xfrm>
          <a:prstGeom prst="ellipse">
            <a:avLst/>
          </a:prstGeom>
          <a:solidFill>
            <a:srgbClr val="92D050">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2">
                  <a:lumMod val="50000"/>
                </a:schemeClr>
              </a:solidFill>
            </a:endParaRPr>
          </a:p>
          <a:p>
            <a:pPr algn="ctr"/>
            <a:endParaRPr lang="en-US" sz="2400" dirty="0">
              <a:solidFill>
                <a:schemeClr val="tx2">
                  <a:lumMod val="50000"/>
                </a:schemeClr>
              </a:solidFill>
            </a:endParaRPr>
          </a:p>
          <a:p>
            <a:pPr algn="ctr"/>
            <a:r>
              <a:rPr lang="en-US" sz="2400" dirty="0">
                <a:solidFill>
                  <a:schemeClr val="tx2">
                    <a:lumMod val="50000"/>
                  </a:schemeClr>
                </a:solidFill>
              </a:rPr>
              <a:t>Access to Justice</a:t>
            </a: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9204" y="239817"/>
            <a:ext cx="2708479" cy="1095857"/>
          </a:xfrm>
          <a:prstGeom prst="rect">
            <a:avLst/>
          </a:prstGeom>
        </p:spPr>
      </p:pic>
      <p:pic>
        <p:nvPicPr>
          <p:cNvPr id="10" name="Shape 158" descr="original color with justhands.jpg"/>
          <p:cNvPicPr preferRelativeResize="0"/>
          <p:nvPr/>
        </p:nvPicPr>
        <p:blipFill>
          <a:blip r:embed="rId3">
            <a:alphaModFix/>
          </a:blip>
          <a:stretch>
            <a:fillRect/>
          </a:stretch>
        </p:blipFill>
        <p:spPr>
          <a:xfrm>
            <a:off x="4171950" y="131197"/>
            <a:ext cx="3347594" cy="1137036"/>
          </a:xfrm>
          <a:prstGeom prst="rect">
            <a:avLst/>
          </a:prstGeom>
          <a:noFill/>
          <a:ln>
            <a:noFill/>
          </a:ln>
        </p:spPr>
      </p:pic>
      <p:sp>
        <p:nvSpPr>
          <p:cNvPr id="8" name="TextBox 7"/>
          <p:cNvSpPr txBox="1"/>
          <p:nvPr/>
        </p:nvSpPr>
        <p:spPr>
          <a:xfrm>
            <a:off x="1567813" y="1559476"/>
            <a:ext cx="7082388" cy="1569660"/>
          </a:xfrm>
          <a:prstGeom prst="rect">
            <a:avLst/>
          </a:prstGeom>
          <a:noFill/>
        </p:spPr>
        <p:txBody>
          <a:bodyPr wrap="none" rtlCol="0">
            <a:spAutoFit/>
          </a:bodyPr>
          <a:lstStyle/>
          <a:p>
            <a:r>
              <a:rPr lang="en-US" sz="3200" b="1" i="1" dirty="0" smtClean="0">
                <a:solidFill>
                  <a:srgbClr val="002060"/>
                </a:solidFill>
              </a:rPr>
              <a:t>Justice “system” is not systematic,</a:t>
            </a:r>
          </a:p>
          <a:p>
            <a:r>
              <a:rPr lang="en-US" sz="3200" b="1" i="1" dirty="0">
                <a:solidFill>
                  <a:srgbClr val="002060"/>
                </a:solidFill>
              </a:rPr>
              <a:t>t</a:t>
            </a:r>
            <a:r>
              <a:rPr lang="en-US" sz="3200" b="1" i="1" dirty="0" smtClean="0">
                <a:solidFill>
                  <a:srgbClr val="002060"/>
                </a:solidFill>
              </a:rPr>
              <a:t>ransparent, open to innovation</a:t>
            </a:r>
          </a:p>
          <a:p>
            <a:r>
              <a:rPr lang="en-US" sz="3200" b="1" i="1" dirty="0" smtClean="0">
                <a:solidFill>
                  <a:srgbClr val="002060"/>
                </a:solidFill>
              </a:rPr>
              <a:t>or accessible. </a:t>
            </a:r>
            <a:endParaRPr lang="en-US" sz="3200" b="1" i="1" dirty="0">
              <a:solidFill>
                <a:srgbClr val="002060"/>
              </a:solidFill>
            </a:endParaRPr>
          </a:p>
        </p:txBody>
      </p:sp>
    </p:spTree>
    <p:extLst>
      <p:ext uri="{BB962C8B-B14F-4D97-AF65-F5344CB8AC3E}">
        <p14:creationId xmlns:p14="http://schemas.microsoft.com/office/powerpoint/2010/main" val="159416341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2514600" y="1543050"/>
            <a:ext cx="2343150" cy="2286000"/>
          </a:xfrm>
          <a:prstGeom prst="ellipse">
            <a:avLst/>
          </a:prstGeom>
          <a:solidFill>
            <a:srgbClr val="FFC000">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2">
                    <a:lumMod val="50000"/>
                  </a:schemeClr>
                </a:solidFill>
              </a:rPr>
              <a:t>Legal Education</a:t>
            </a:r>
          </a:p>
          <a:p>
            <a:pPr algn="ctr"/>
            <a:endParaRPr lang="en-US" sz="2400" dirty="0">
              <a:solidFill>
                <a:schemeClr val="tx2">
                  <a:lumMod val="50000"/>
                </a:schemeClr>
              </a:solidFill>
            </a:endParaRPr>
          </a:p>
          <a:p>
            <a:pPr algn="ctr"/>
            <a:endParaRPr lang="en-US" sz="2400" dirty="0">
              <a:solidFill>
                <a:schemeClr val="tx2">
                  <a:lumMod val="50000"/>
                </a:schemeClr>
              </a:solidFill>
            </a:endParaRPr>
          </a:p>
          <a:p>
            <a:pPr algn="ctr"/>
            <a:endParaRPr lang="en-US" sz="2400" dirty="0">
              <a:solidFill>
                <a:schemeClr val="tx2">
                  <a:lumMod val="50000"/>
                </a:schemeClr>
              </a:solidFill>
            </a:endParaRPr>
          </a:p>
        </p:txBody>
      </p:sp>
      <p:sp>
        <p:nvSpPr>
          <p:cNvPr id="11" name="Oval 10"/>
          <p:cNvSpPr/>
          <p:nvPr/>
        </p:nvSpPr>
        <p:spPr>
          <a:xfrm>
            <a:off x="4171950" y="1543050"/>
            <a:ext cx="2566780" cy="2286000"/>
          </a:xfrm>
          <a:prstGeom prst="ellipse">
            <a:avLst/>
          </a:prstGeom>
          <a:solidFill>
            <a:schemeClr val="bg2">
              <a:lumMod val="40000"/>
              <a:lumOff val="60000"/>
              <a:alpha val="50196"/>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2">
                    <a:lumMod val="50000"/>
                  </a:schemeClr>
                </a:solidFill>
              </a:rPr>
              <a:t>Technology</a:t>
            </a:r>
          </a:p>
          <a:p>
            <a:pPr algn="ctr"/>
            <a:endParaRPr lang="en-US" sz="2400" dirty="0">
              <a:solidFill>
                <a:schemeClr val="tx2">
                  <a:lumMod val="50000"/>
                </a:schemeClr>
              </a:solidFill>
            </a:endParaRPr>
          </a:p>
          <a:p>
            <a:pPr algn="ctr"/>
            <a:endParaRPr lang="en-US" sz="2400" dirty="0">
              <a:solidFill>
                <a:schemeClr val="tx2">
                  <a:lumMod val="50000"/>
                </a:schemeClr>
              </a:solidFill>
            </a:endParaRPr>
          </a:p>
        </p:txBody>
      </p:sp>
      <p:sp>
        <p:nvSpPr>
          <p:cNvPr id="12" name="Oval 11"/>
          <p:cNvSpPr/>
          <p:nvPr/>
        </p:nvSpPr>
        <p:spPr>
          <a:xfrm>
            <a:off x="4229100" y="2628900"/>
            <a:ext cx="2343150" cy="2286000"/>
          </a:xfrm>
          <a:prstGeom prst="ellipse">
            <a:avLst/>
          </a:prstGeom>
          <a:solidFill>
            <a:srgbClr val="FFC000">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2">
                  <a:lumMod val="50000"/>
                </a:schemeClr>
              </a:solidFill>
            </a:endParaRPr>
          </a:p>
          <a:p>
            <a:pPr algn="ctr"/>
            <a:endParaRPr lang="en-US" sz="2400" dirty="0">
              <a:solidFill>
                <a:schemeClr val="tx2">
                  <a:lumMod val="50000"/>
                </a:schemeClr>
              </a:solidFill>
            </a:endParaRPr>
          </a:p>
          <a:p>
            <a:pPr algn="ctr"/>
            <a:r>
              <a:rPr lang="en-US" sz="2400" dirty="0">
                <a:solidFill>
                  <a:schemeClr val="tx2">
                    <a:lumMod val="50000"/>
                  </a:schemeClr>
                </a:solidFill>
              </a:rPr>
              <a:t>Law Practice</a:t>
            </a:r>
          </a:p>
        </p:txBody>
      </p:sp>
      <p:sp>
        <p:nvSpPr>
          <p:cNvPr id="13" name="Oval 12"/>
          <p:cNvSpPr/>
          <p:nvPr/>
        </p:nvSpPr>
        <p:spPr>
          <a:xfrm>
            <a:off x="2514600" y="2571750"/>
            <a:ext cx="2343150" cy="2286000"/>
          </a:xfrm>
          <a:prstGeom prst="ellipse">
            <a:avLst/>
          </a:prstGeom>
          <a:solidFill>
            <a:srgbClr val="92D050">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2">
                  <a:lumMod val="50000"/>
                </a:schemeClr>
              </a:solidFill>
            </a:endParaRPr>
          </a:p>
          <a:p>
            <a:pPr algn="ctr"/>
            <a:endParaRPr lang="en-US" sz="2400" dirty="0">
              <a:solidFill>
                <a:schemeClr val="tx2">
                  <a:lumMod val="50000"/>
                </a:schemeClr>
              </a:solidFill>
            </a:endParaRPr>
          </a:p>
          <a:p>
            <a:pPr algn="ctr"/>
            <a:r>
              <a:rPr lang="en-US" sz="2400" dirty="0">
                <a:solidFill>
                  <a:schemeClr val="tx2">
                    <a:lumMod val="50000"/>
                  </a:schemeClr>
                </a:solidFill>
              </a:rPr>
              <a:t>Access to Justice</a:t>
            </a: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9204" y="239817"/>
            <a:ext cx="2708479" cy="1095857"/>
          </a:xfrm>
          <a:prstGeom prst="rect">
            <a:avLst/>
          </a:prstGeom>
        </p:spPr>
      </p:pic>
      <p:pic>
        <p:nvPicPr>
          <p:cNvPr id="10" name="Shape 158" descr="original color with justhands.jpg"/>
          <p:cNvPicPr preferRelativeResize="0"/>
          <p:nvPr/>
        </p:nvPicPr>
        <p:blipFill>
          <a:blip r:embed="rId3">
            <a:alphaModFix/>
          </a:blip>
          <a:stretch>
            <a:fillRect/>
          </a:stretch>
        </p:blipFill>
        <p:spPr>
          <a:xfrm>
            <a:off x="4171950" y="131197"/>
            <a:ext cx="3347594" cy="1137036"/>
          </a:xfrm>
          <a:prstGeom prst="rect">
            <a:avLst/>
          </a:prstGeom>
          <a:noFill/>
          <a:ln>
            <a:noFill/>
          </a:ln>
        </p:spPr>
      </p:pic>
    </p:spTree>
    <p:extLst>
      <p:ext uri="{BB962C8B-B14F-4D97-AF65-F5344CB8AC3E}">
        <p14:creationId xmlns:p14="http://schemas.microsoft.com/office/powerpoint/2010/main" val="305389640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2514600" y="1543050"/>
            <a:ext cx="2343150" cy="2286000"/>
          </a:xfrm>
          <a:prstGeom prst="ellipse">
            <a:avLst/>
          </a:prstGeom>
          <a:solidFill>
            <a:srgbClr val="FFC000">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2">
                    <a:lumMod val="50000"/>
                  </a:schemeClr>
                </a:solidFill>
              </a:rPr>
              <a:t>Legal Education</a:t>
            </a:r>
          </a:p>
          <a:p>
            <a:pPr algn="ctr"/>
            <a:endParaRPr lang="en-US" sz="2400" dirty="0">
              <a:solidFill>
                <a:schemeClr val="tx2">
                  <a:lumMod val="50000"/>
                </a:schemeClr>
              </a:solidFill>
            </a:endParaRPr>
          </a:p>
          <a:p>
            <a:pPr algn="ctr"/>
            <a:endParaRPr lang="en-US" sz="2400" dirty="0">
              <a:solidFill>
                <a:schemeClr val="tx2">
                  <a:lumMod val="50000"/>
                </a:schemeClr>
              </a:solidFill>
            </a:endParaRPr>
          </a:p>
          <a:p>
            <a:pPr algn="ctr"/>
            <a:endParaRPr lang="en-US" sz="2400" dirty="0">
              <a:solidFill>
                <a:schemeClr val="tx2">
                  <a:lumMod val="50000"/>
                </a:schemeClr>
              </a:solidFill>
            </a:endParaRPr>
          </a:p>
        </p:txBody>
      </p:sp>
      <p:sp>
        <p:nvSpPr>
          <p:cNvPr id="11" name="Oval 10"/>
          <p:cNvSpPr/>
          <p:nvPr/>
        </p:nvSpPr>
        <p:spPr>
          <a:xfrm>
            <a:off x="4171950" y="1543050"/>
            <a:ext cx="2566780" cy="2286000"/>
          </a:xfrm>
          <a:prstGeom prst="ellipse">
            <a:avLst/>
          </a:prstGeom>
          <a:solidFill>
            <a:schemeClr val="bg2">
              <a:lumMod val="40000"/>
              <a:lumOff val="60000"/>
              <a:alpha val="50196"/>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2">
                    <a:lumMod val="50000"/>
                  </a:schemeClr>
                </a:solidFill>
              </a:rPr>
              <a:t>Technology</a:t>
            </a:r>
          </a:p>
          <a:p>
            <a:pPr algn="ctr"/>
            <a:endParaRPr lang="en-US" sz="2400" dirty="0">
              <a:solidFill>
                <a:schemeClr val="tx2">
                  <a:lumMod val="50000"/>
                </a:schemeClr>
              </a:solidFill>
            </a:endParaRPr>
          </a:p>
          <a:p>
            <a:pPr algn="ctr"/>
            <a:endParaRPr lang="en-US" sz="2400" dirty="0">
              <a:solidFill>
                <a:schemeClr val="tx2">
                  <a:lumMod val="50000"/>
                </a:schemeClr>
              </a:solidFill>
            </a:endParaRPr>
          </a:p>
        </p:txBody>
      </p:sp>
      <p:sp>
        <p:nvSpPr>
          <p:cNvPr id="12" name="Oval 11"/>
          <p:cNvSpPr/>
          <p:nvPr/>
        </p:nvSpPr>
        <p:spPr>
          <a:xfrm>
            <a:off x="4229100" y="2628900"/>
            <a:ext cx="2343150" cy="2286000"/>
          </a:xfrm>
          <a:prstGeom prst="ellipse">
            <a:avLst/>
          </a:prstGeom>
          <a:solidFill>
            <a:srgbClr val="FFC000">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2">
                  <a:lumMod val="50000"/>
                </a:schemeClr>
              </a:solidFill>
            </a:endParaRPr>
          </a:p>
          <a:p>
            <a:pPr algn="ctr"/>
            <a:endParaRPr lang="en-US" sz="2400" dirty="0">
              <a:solidFill>
                <a:schemeClr val="tx2">
                  <a:lumMod val="50000"/>
                </a:schemeClr>
              </a:solidFill>
            </a:endParaRPr>
          </a:p>
          <a:p>
            <a:pPr algn="ctr"/>
            <a:r>
              <a:rPr lang="en-US" sz="2400" dirty="0">
                <a:solidFill>
                  <a:schemeClr val="tx2">
                    <a:lumMod val="50000"/>
                  </a:schemeClr>
                </a:solidFill>
              </a:rPr>
              <a:t>Law Practice</a:t>
            </a:r>
          </a:p>
        </p:txBody>
      </p:sp>
      <p:sp>
        <p:nvSpPr>
          <p:cNvPr id="13" name="Oval 12"/>
          <p:cNvSpPr/>
          <p:nvPr/>
        </p:nvSpPr>
        <p:spPr>
          <a:xfrm>
            <a:off x="2514600" y="2571750"/>
            <a:ext cx="2343150" cy="2286000"/>
          </a:xfrm>
          <a:prstGeom prst="ellipse">
            <a:avLst/>
          </a:prstGeom>
          <a:solidFill>
            <a:srgbClr val="92D050">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2">
                  <a:lumMod val="50000"/>
                </a:schemeClr>
              </a:solidFill>
            </a:endParaRPr>
          </a:p>
          <a:p>
            <a:pPr algn="ctr"/>
            <a:endParaRPr lang="en-US" sz="2400" dirty="0">
              <a:solidFill>
                <a:schemeClr val="tx2">
                  <a:lumMod val="50000"/>
                </a:schemeClr>
              </a:solidFill>
            </a:endParaRPr>
          </a:p>
          <a:p>
            <a:pPr algn="ctr"/>
            <a:r>
              <a:rPr lang="en-US" sz="2400" dirty="0">
                <a:solidFill>
                  <a:schemeClr val="tx2">
                    <a:lumMod val="50000"/>
                  </a:schemeClr>
                </a:solidFill>
              </a:rPr>
              <a:t>Access to Justice</a:t>
            </a:r>
          </a:p>
        </p:txBody>
      </p:sp>
      <p:sp>
        <p:nvSpPr>
          <p:cNvPr id="15" name="Smiley Face 14"/>
          <p:cNvSpPr/>
          <p:nvPr/>
        </p:nvSpPr>
        <p:spPr>
          <a:xfrm>
            <a:off x="3957639" y="2602230"/>
            <a:ext cx="1114424" cy="1038447"/>
          </a:xfrm>
          <a:prstGeom prst="smileyFace">
            <a:avLst/>
          </a:prstGeom>
          <a:solidFill>
            <a:srgbClr val="FFFF0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9204" y="239817"/>
            <a:ext cx="2708479" cy="1095857"/>
          </a:xfrm>
          <a:prstGeom prst="rect">
            <a:avLst/>
          </a:prstGeom>
        </p:spPr>
      </p:pic>
      <p:pic>
        <p:nvPicPr>
          <p:cNvPr id="10" name="Shape 158" descr="original color with justhands.jpg"/>
          <p:cNvPicPr preferRelativeResize="0"/>
          <p:nvPr/>
        </p:nvPicPr>
        <p:blipFill>
          <a:blip r:embed="rId3">
            <a:alphaModFix/>
          </a:blip>
          <a:stretch>
            <a:fillRect/>
          </a:stretch>
        </p:blipFill>
        <p:spPr>
          <a:xfrm>
            <a:off x="4171950" y="131197"/>
            <a:ext cx="3347594" cy="1137036"/>
          </a:xfrm>
          <a:prstGeom prst="rect">
            <a:avLst/>
          </a:prstGeom>
          <a:noFill/>
          <a:ln>
            <a:noFill/>
          </a:ln>
        </p:spPr>
      </p:pic>
    </p:spTree>
    <p:extLst>
      <p:ext uri="{BB962C8B-B14F-4D97-AF65-F5344CB8AC3E}">
        <p14:creationId xmlns:p14="http://schemas.microsoft.com/office/powerpoint/2010/main" val="266423877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934466" y="766899"/>
            <a:ext cx="5378395" cy="2585323"/>
          </a:xfrm>
          <a:prstGeom prst="rect">
            <a:avLst/>
          </a:prstGeom>
          <a:noFill/>
        </p:spPr>
        <p:txBody>
          <a:bodyPr wrap="none" lIns="91440" tIns="45720" rIns="91440" bIns="45720">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OPPORTUNITY </a:t>
            </a:r>
          </a:p>
          <a:p>
            <a:pPr algn="ctr"/>
            <a:r>
              <a:rPr lang="en-US" sz="5400" dirty="0" smtClean="0">
                <a:ln w="0"/>
                <a:solidFill>
                  <a:schemeClr val="tx1"/>
                </a:solidFill>
                <a:effectLst>
                  <a:outerShdw blurRad="38100" dist="19050" dir="2700000" algn="tl" rotWithShape="0">
                    <a:schemeClr val="dk1">
                      <a:alpha val="40000"/>
                    </a:schemeClr>
                  </a:outerShdw>
                </a:effectLst>
              </a:rPr>
              <a:t>FOR </a:t>
            </a:r>
          </a:p>
          <a:p>
            <a:pPr algn="ctr"/>
            <a:r>
              <a:rPr lang="en-US" sz="5400" b="0" cap="none" spc="0" dirty="0" smtClean="0">
                <a:ln w="0"/>
                <a:solidFill>
                  <a:schemeClr val="tx1"/>
                </a:solidFill>
                <a:effectLst>
                  <a:outerShdw blurRad="38100" dist="19050" dir="2700000" algn="tl" rotWithShape="0">
                    <a:schemeClr val="dk1">
                      <a:alpha val="40000"/>
                    </a:schemeClr>
                  </a:outerShdw>
                </a:effectLst>
              </a:rPr>
              <a:t>LIIs?</a:t>
            </a:r>
            <a:endParaRPr lang="en-US"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17597046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4583" y="573437"/>
            <a:ext cx="8379417" cy="1077218"/>
          </a:xfrm>
          <a:prstGeom prst="rect">
            <a:avLst/>
          </a:prstGeom>
          <a:noFill/>
        </p:spPr>
        <p:txBody>
          <a:bodyPr wrap="square" rtlCol="0">
            <a:spAutoFit/>
          </a:bodyPr>
          <a:lstStyle/>
          <a:p>
            <a:r>
              <a:rPr lang="en-US" sz="3200" dirty="0" smtClean="0"/>
              <a:t>Access to the law is only the beginning.  </a:t>
            </a:r>
          </a:p>
          <a:p>
            <a:endParaRPr lang="en-US" sz="3200" dirty="0"/>
          </a:p>
        </p:txBody>
      </p:sp>
    </p:spTree>
    <p:extLst>
      <p:ext uri="{BB962C8B-B14F-4D97-AF65-F5344CB8AC3E}">
        <p14:creationId xmlns:p14="http://schemas.microsoft.com/office/powerpoint/2010/main" val="278477489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4583" y="573437"/>
            <a:ext cx="8379417" cy="3046988"/>
          </a:xfrm>
          <a:prstGeom prst="rect">
            <a:avLst/>
          </a:prstGeom>
          <a:noFill/>
        </p:spPr>
        <p:txBody>
          <a:bodyPr wrap="square" rtlCol="0">
            <a:spAutoFit/>
          </a:bodyPr>
          <a:lstStyle/>
          <a:p>
            <a:r>
              <a:rPr lang="en-US" sz="3200" dirty="0" smtClean="0"/>
              <a:t>Access to the law is only the beginning.  </a:t>
            </a:r>
          </a:p>
          <a:p>
            <a:endParaRPr lang="en-US" sz="3200" dirty="0"/>
          </a:p>
          <a:p>
            <a:r>
              <a:rPr lang="en-US" sz="3200" dirty="0" smtClean="0"/>
              <a:t>Forms, Processes, Decision Trees, </a:t>
            </a:r>
            <a:r>
              <a:rPr lang="en-US" sz="3200" dirty="0" err="1" smtClean="0"/>
              <a:t>Chatbots</a:t>
            </a:r>
            <a:r>
              <a:rPr lang="en-US" sz="3200" dirty="0" smtClean="0"/>
              <a:t>…</a:t>
            </a:r>
          </a:p>
          <a:p>
            <a:endParaRPr lang="en-US" sz="3200" dirty="0"/>
          </a:p>
          <a:p>
            <a:r>
              <a:rPr lang="en-US" sz="3200" dirty="0" smtClean="0"/>
              <a:t>… provide a path to Access to Justice</a:t>
            </a:r>
          </a:p>
        </p:txBody>
      </p:sp>
    </p:spTree>
    <p:extLst>
      <p:ext uri="{BB962C8B-B14F-4D97-AF65-F5344CB8AC3E}">
        <p14:creationId xmlns:p14="http://schemas.microsoft.com/office/powerpoint/2010/main" val="201341934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Shape 158" descr="original color with justhands.jpg"/>
          <p:cNvPicPr preferRelativeResize="0"/>
          <p:nvPr/>
        </p:nvPicPr>
        <p:blipFill>
          <a:blip r:embed="rId2">
            <a:alphaModFix/>
          </a:blip>
          <a:stretch>
            <a:fillRect/>
          </a:stretch>
        </p:blipFill>
        <p:spPr>
          <a:xfrm>
            <a:off x="3318045" y="258440"/>
            <a:ext cx="3347594" cy="1137036"/>
          </a:xfrm>
          <a:prstGeom prst="rect">
            <a:avLst/>
          </a:prstGeom>
          <a:noFill/>
          <a:ln>
            <a:noFill/>
          </a:ln>
        </p:spPr>
      </p:pic>
      <p:sp>
        <p:nvSpPr>
          <p:cNvPr id="2" name="TextBox 1"/>
          <p:cNvSpPr txBox="1"/>
          <p:nvPr/>
        </p:nvSpPr>
        <p:spPr>
          <a:xfrm>
            <a:off x="609784" y="1395475"/>
            <a:ext cx="7991061" cy="1015663"/>
          </a:xfrm>
          <a:prstGeom prst="rect">
            <a:avLst/>
          </a:prstGeom>
          <a:noFill/>
        </p:spPr>
        <p:txBody>
          <a:bodyPr wrap="square" rtlCol="0">
            <a:spAutoFit/>
          </a:bodyPr>
          <a:lstStyle/>
          <a:p>
            <a:pPr marL="457200" indent="-457200">
              <a:buFont typeface="Wingdings" panose="05000000000000000000" pitchFamily="2" charset="2"/>
              <a:buChar char="§"/>
            </a:pPr>
            <a:r>
              <a:rPr lang="en-US" sz="2000" dirty="0" smtClean="0"/>
              <a:t>Sign up for an account and look around</a:t>
            </a:r>
            <a:br>
              <a:rPr lang="en-US" sz="2000" dirty="0" smtClean="0"/>
            </a:br>
            <a:endParaRPr lang="en-US" sz="2000" dirty="0" smtClean="0"/>
          </a:p>
          <a:p>
            <a:pPr marL="457200" indent="-457200">
              <a:buFont typeface="Wingdings" panose="05000000000000000000" pitchFamily="2" charset="2"/>
              <a:buChar char="§"/>
            </a:pPr>
            <a:r>
              <a:rPr lang="en-US" sz="2000" dirty="0" smtClean="0"/>
              <a:t>Road Map</a:t>
            </a:r>
          </a:p>
        </p:txBody>
      </p:sp>
      <p:sp>
        <p:nvSpPr>
          <p:cNvPr id="3" name="TextBox 2"/>
          <p:cNvSpPr txBox="1"/>
          <p:nvPr/>
        </p:nvSpPr>
        <p:spPr>
          <a:xfrm>
            <a:off x="6324523" y="503792"/>
            <a:ext cx="1467015" cy="646331"/>
          </a:xfrm>
          <a:prstGeom prst="rect">
            <a:avLst/>
          </a:prstGeom>
          <a:noFill/>
        </p:spPr>
        <p:txBody>
          <a:bodyPr wrap="square" rtlCol="0">
            <a:spAutoFit/>
          </a:bodyPr>
          <a:lstStyle/>
          <a:p>
            <a:r>
              <a:rPr lang="en-US" sz="3600" b="1" dirty="0" smtClean="0"/>
              <a:t>.org</a:t>
            </a:r>
            <a:endParaRPr lang="en-US" sz="3600" b="1" dirty="0"/>
          </a:p>
        </p:txBody>
      </p:sp>
      <p:sp>
        <p:nvSpPr>
          <p:cNvPr id="14" name="TextBox 13"/>
          <p:cNvSpPr txBox="1"/>
          <p:nvPr/>
        </p:nvSpPr>
        <p:spPr>
          <a:xfrm>
            <a:off x="2133127" y="495839"/>
            <a:ext cx="1467015" cy="646331"/>
          </a:xfrm>
          <a:prstGeom prst="rect">
            <a:avLst/>
          </a:prstGeom>
          <a:noFill/>
        </p:spPr>
        <p:txBody>
          <a:bodyPr wrap="square" rtlCol="0">
            <a:spAutoFit/>
          </a:bodyPr>
          <a:lstStyle/>
          <a:p>
            <a:r>
              <a:rPr lang="en-US" sz="3600" b="1" dirty="0" smtClean="0"/>
              <a:t>www.</a:t>
            </a:r>
            <a:endParaRPr lang="en-US" sz="3600" b="1" dirty="0"/>
          </a:p>
        </p:txBody>
      </p:sp>
      <p:sp>
        <p:nvSpPr>
          <p:cNvPr id="6" name="TextBox 5"/>
          <p:cNvSpPr txBox="1"/>
          <p:nvPr/>
        </p:nvSpPr>
        <p:spPr>
          <a:xfrm>
            <a:off x="816336" y="2337165"/>
            <a:ext cx="8183013" cy="1938992"/>
          </a:xfrm>
          <a:prstGeom prst="rect">
            <a:avLst/>
          </a:prstGeom>
          <a:noFill/>
        </p:spPr>
        <p:txBody>
          <a:bodyPr wrap="square" rtlCol="0">
            <a:spAutoFit/>
          </a:bodyPr>
          <a:lstStyle/>
          <a:p>
            <a:pPr marL="457200" indent="-457200">
              <a:buFont typeface="Wingdings" panose="05000000000000000000" pitchFamily="2" charset="2"/>
              <a:buChar char="§"/>
            </a:pPr>
            <a:r>
              <a:rPr lang="en-US" sz="2000" dirty="0" smtClean="0"/>
              <a:t>Hosted A2J Guided Interviews for ANYONE doing access to justice</a:t>
            </a:r>
          </a:p>
          <a:p>
            <a:pPr marL="457200" indent="-457200">
              <a:buFont typeface="Wingdings" panose="05000000000000000000" pitchFamily="2" charset="2"/>
              <a:buChar char="§"/>
            </a:pPr>
            <a:r>
              <a:rPr lang="en-US" sz="2000" dirty="0" smtClean="0"/>
              <a:t>Mobile friendly (built in)</a:t>
            </a:r>
          </a:p>
          <a:p>
            <a:pPr marL="457200" indent="-457200">
              <a:buFont typeface="Wingdings" panose="05000000000000000000" pitchFamily="2" charset="2"/>
              <a:buChar char="§"/>
            </a:pPr>
            <a:r>
              <a:rPr lang="en-US" sz="2000" dirty="0" smtClean="0"/>
              <a:t>Document Assembly tool</a:t>
            </a:r>
          </a:p>
          <a:p>
            <a:pPr marL="457200" indent="-457200">
              <a:buFont typeface="Wingdings" panose="05000000000000000000" pitchFamily="2" charset="2"/>
              <a:buChar char="§"/>
            </a:pPr>
            <a:r>
              <a:rPr lang="en-US" sz="2000" dirty="0" smtClean="0"/>
              <a:t>Analytics / Dashboards for Authors</a:t>
            </a:r>
            <a:endParaRPr lang="en-US" sz="2000" dirty="0" smtClean="0"/>
          </a:p>
          <a:p>
            <a:pPr marL="457200" indent="-457200">
              <a:buFont typeface="Wingdings" panose="05000000000000000000" pitchFamily="2" charset="2"/>
              <a:buChar char="§"/>
            </a:pPr>
            <a:r>
              <a:rPr lang="en-US" sz="2000" dirty="0" smtClean="0"/>
              <a:t>Continued Free </a:t>
            </a:r>
            <a:r>
              <a:rPr lang="en-US" sz="2000" dirty="0" smtClean="0"/>
              <a:t>training</a:t>
            </a:r>
            <a:r>
              <a:rPr lang="en-US" sz="2000" dirty="0"/>
              <a:t> </a:t>
            </a:r>
            <a:r>
              <a:rPr lang="en-US" sz="2000" dirty="0" smtClean="0"/>
              <a:t>and support</a:t>
            </a:r>
          </a:p>
        </p:txBody>
      </p:sp>
      <p:sp>
        <p:nvSpPr>
          <p:cNvPr id="4" name="TextBox 3"/>
          <p:cNvSpPr txBox="1"/>
          <p:nvPr/>
        </p:nvSpPr>
        <p:spPr>
          <a:xfrm>
            <a:off x="2766182" y="4495697"/>
            <a:ext cx="3334488" cy="523220"/>
          </a:xfrm>
          <a:prstGeom prst="rect">
            <a:avLst/>
          </a:prstGeom>
          <a:noFill/>
        </p:spPr>
        <p:txBody>
          <a:bodyPr wrap="square" rtlCol="0">
            <a:spAutoFit/>
          </a:bodyPr>
          <a:lstStyle/>
          <a:p>
            <a:r>
              <a:rPr lang="en-US" sz="2800" b="1" dirty="0" smtClean="0">
                <a:solidFill>
                  <a:srgbClr val="FF0000"/>
                </a:solidFill>
              </a:rPr>
              <a:t>Jessica@cali.org</a:t>
            </a:r>
            <a:endParaRPr lang="en-US" sz="2800" b="1" dirty="0">
              <a:solidFill>
                <a:srgbClr val="FF0000"/>
              </a:solidFill>
            </a:endParaRPr>
          </a:p>
        </p:txBody>
      </p:sp>
    </p:spTree>
    <p:extLst>
      <p:ext uri="{BB962C8B-B14F-4D97-AF65-F5344CB8AC3E}">
        <p14:creationId xmlns:p14="http://schemas.microsoft.com/office/powerpoint/2010/main" val="123041663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7459" y="1765118"/>
            <a:ext cx="7991061" cy="2308324"/>
          </a:xfrm>
          <a:prstGeom prst="rect">
            <a:avLst/>
          </a:prstGeom>
          <a:noFill/>
        </p:spPr>
        <p:txBody>
          <a:bodyPr wrap="square" rtlCol="0">
            <a:spAutoFit/>
          </a:bodyPr>
          <a:lstStyle/>
          <a:p>
            <a:pPr algn="ctr"/>
            <a:r>
              <a:rPr lang="en-US" sz="4800" dirty="0" smtClean="0"/>
              <a:t>Tools for a focused community of sharing and innovation</a:t>
            </a:r>
          </a:p>
        </p:txBody>
      </p:sp>
      <p:pic>
        <p:nvPicPr>
          <p:cNvPr id="8" name="Shape 158" descr="original color with justhands.jpg"/>
          <p:cNvPicPr preferRelativeResize="0"/>
          <p:nvPr/>
        </p:nvPicPr>
        <p:blipFill>
          <a:blip r:embed="rId2">
            <a:alphaModFix/>
          </a:blip>
          <a:stretch>
            <a:fillRect/>
          </a:stretch>
        </p:blipFill>
        <p:spPr>
          <a:xfrm>
            <a:off x="3318045" y="258440"/>
            <a:ext cx="3347594" cy="1137036"/>
          </a:xfrm>
          <a:prstGeom prst="rect">
            <a:avLst/>
          </a:prstGeom>
          <a:noFill/>
          <a:ln>
            <a:noFill/>
          </a:ln>
        </p:spPr>
      </p:pic>
      <p:sp>
        <p:nvSpPr>
          <p:cNvPr id="9" name="TextBox 8"/>
          <p:cNvSpPr txBox="1"/>
          <p:nvPr/>
        </p:nvSpPr>
        <p:spPr>
          <a:xfrm>
            <a:off x="6324523" y="503792"/>
            <a:ext cx="1467015" cy="646331"/>
          </a:xfrm>
          <a:prstGeom prst="rect">
            <a:avLst/>
          </a:prstGeom>
          <a:noFill/>
        </p:spPr>
        <p:txBody>
          <a:bodyPr wrap="square" rtlCol="0">
            <a:spAutoFit/>
          </a:bodyPr>
          <a:lstStyle/>
          <a:p>
            <a:r>
              <a:rPr lang="en-US" sz="3600" b="1" dirty="0" smtClean="0"/>
              <a:t>.org</a:t>
            </a:r>
            <a:endParaRPr lang="en-US" sz="3600" b="1" dirty="0"/>
          </a:p>
        </p:txBody>
      </p:sp>
      <p:sp>
        <p:nvSpPr>
          <p:cNvPr id="11" name="TextBox 10"/>
          <p:cNvSpPr txBox="1"/>
          <p:nvPr/>
        </p:nvSpPr>
        <p:spPr>
          <a:xfrm>
            <a:off x="2133127" y="495839"/>
            <a:ext cx="1467015" cy="646331"/>
          </a:xfrm>
          <a:prstGeom prst="rect">
            <a:avLst/>
          </a:prstGeom>
          <a:noFill/>
        </p:spPr>
        <p:txBody>
          <a:bodyPr wrap="square" rtlCol="0">
            <a:spAutoFit/>
          </a:bodyPr>
          <a:lstStyle/>
          <a:p>
            <a:r>
              <a:rPr lang="en-US" sz="3600" b="1" dirty="0" smtClean="0"/>
              <a:t>www.</a:t>
            </a:r>
            <a:endParaRPr lang="en-US" sz="3600" b="1" dirty="0"/>
          </a:p>
        </p:txBody>
      </p:sp>
    </p:spTree>
    <p:extLst>
      <p:ext uri="{BB962C8B-B14F-4D97-AF65-F5344CB8AC3E}">
        <p14:creationId xmlns:p14="http://schemas.microsoft.com/office/powerpoint/2010/main" val="318526473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pic>
        <p:nvPicPr>
          <p:cNvPr id="7" name="Shape 158" descr="original color with justhands.jpg"/>
          <p:cNvPicPr preferRelativeResize="0"/>
          <p:nvPr/>
        </p:nvPicPr>
        <p:blipFill>
          <a:blip r:embed="rId3">
            <a:alphaModFix/>
          </a:blip>
          <a:stretch>
            <a:fillRect/>
          </a:stretch>
        </p:blipFill>
        <p:spPr>
          <a:xfrm>
            <a:off x="2493818" y="299259"/>
            <a:ext cx="3486021" cy="1418582"/>
          </a:xfrm>
          <a:prstGeom prst="rect">
            <a:avLst/>
          </a:prstGeom>
          <a:noFill/>
          <a:ln>
            <a:noFill/>
          </a:ln>
        </p:spPr>
      </p:pic>
      <p:sp>
        <p:nvSpPr>
          <p:cNvPr id="156" name="Shape 156"/>
          <p:cNvSpPr txBox="1">
            <a:spLocks noGrp="1"/>
          </p:cNvSpPr>
          <p:nvPr>
            <p:ph type="ctrTitle"/>
          </p:nvPr>
        </p:nvSpPr>
        <p:spPr>
          <a:xfrm>
            <a:off x="153758" y="3493631"/>
            <a:ext cx="2231995" cy="1537612"/>
          </a:xfrm>
          <a:prstGeom prst="rect">
            <a:avLst/>
          </a:prstGeom>
        </p:spPr>
        <p:txBody>
          <a:bodyPr lIns="91425" tIns="91425" rIns="91425" bIns="91425" anchor="b" anchorCtr="0">
            <a:noAutofit/>
          </a:bodyPr>
          <a:lstStyle/>
          <a:p>
            <a:pPr lvl="0" algn="l">
              <a:spcBef>
                <a:spcPts val="0"/>
              </a:spcBef>
              <a:buNone/>
            </a:pPr>
            <a:r>
              <a:rPr lang="en" sz="1800" dirty="0"/>
              <a:t>John </a:t>
            </a:r>
            <a:r>
              <a:rPr lang="en" sz="1800" dirty="0" smtClean="0"/>
              <a:t>Mayer</a:t>
            </a:r>
            <a:br>
              <a:rPr lang="en" sz="1800" dirty="0" smtClean="0"/>
            </a:br>
            <a:r>
              <a:rPr lang="en" sz="1800" dirty="0" smtClean="0"/>
              <a:t>Executive Director</a:t>
            </a:r>
            <a:br>
              <a:rPr lang="en" sz="1800" dirty="0" smtClean="0"/>
            </a:br>
            <a:r>
              <a:rPr lang="en" sz="1800" dirty="0" smtClean="0"/>
              <a:t>CALI</a:t>
            </a:r>
            <a:br>
              <a:rPr lang="en" sz="1800" dirty="0" smtClean="0"/>
            </a:br>
            <a:r>
              <a:rPr lang="en" sz="1800" dirty="0" smtClean="0"/>
              <a:t>jmayer@cali.org</a:t>
            </a:r>
            <a:br>
              <a:rPr lang="en" sz="1800" dirty="0" smtClean="0"/>
            </a:br>
            <a:r>
              <a:rPr lang="en" sz="1800" dirty="0" smtClean="0"/>
              <a:t>@johnpmayer</a:t>
            </a:r>
            <a:endParaRPr lang="en" sz="1800" dirty="0"/>
          </a:p>
        </p:txBody>
      </p:sp>
      <p:sp>
        <p:nvSpPr>
          <p:cNvPr id="5" name="Shape 156"/>
          <p:cNvSpPr txBox="1">
            <a:spLocks/>
          </p:cNvSpPr>
          <p:nvPr/>
        </p:nvSpPr>
        <p:spPr>
          <a:xfrm>
            <a:off x="6619675" y="3493631"/>
            <a:ext cx="2231995" cy="1537612"/>
          </a:xfrm>
          <a:prstGeom prst="rect">
            <a:avLst/>
          </a:prstGeom>
          <a:noFill/>
          <a:ln>
            <a:noFill/>
          </a:ln>
        </p:spPr>
        <p:txBody>
          <a:bodyPr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ct val="100000"/>
              <a:buNone/>
              <a:defRPr sz="5200" b="0" i="0" u="none" strike="noStrike" cap="none">
                <a:solidFill>
                  <a:schemeClr val="dk1"/>
                </a:solidFill>
                <a:latin typeface="Arial"/>
                <a:ea typeface="Arial"/>
                <a:cs typeface="Arial"/>
                <a:sym typeface="Arial"/>
              </a:defRPr>
            </a:lvl1pPr>
            <a:lvl2pPr lvl="1" algn="ctr">
              <a:spcBef>
                <a:spcPts val="0"/>
              </a:spcBef>
              <a:buClr>
                <a:schemeClr val="dk1"/>
              </a:buClr>
              <a:buSzPct val="100000"/>
              <a:buNone/>
              <a:defRPr sz="5200">
                <a:solidFill>
                  <a:schemeClr val="dk1"/>
                </a:solidFill>
              </a:defRPr>
            </a:lvl2pPr>
            <a:lvl3pPr lvl="2" algn="ctr">
              <a:spcBef>
                <a:spcPts val="0"/>
              </a:spcBef>
              <a:buClr>
                <a:schemeClr val="dk1"/>
              </a:buClr>
              <a:buSzPct val="100000"/>
              <a:buNone/>
              <a:defRPr sz="5200">
                <a:solidFill>
                  <a:schemeClr val="dk1"/>
                </a:solidFill>
              </a:defRPr>
            </a:lvl3pPr>
            <a:lvl4pPr lvl="3" algn="ctr">
              <a:spcBef>
                <a:spcPts val="0"/>
              </a:spcBef>
              <a:buClr>
                <a:schemeClr val="dk1"/>
              </a:buClr>
              <a:buSzPct val="100000"/>
              <a:buNone/>
              <a:defRPr sz="5200">
                <a:solidFill>
                  <a:schemeClr val="dk1"/>
                </a:solidFill>
              </a:defRPr>
            </a:lvl4pPr>
            <a:lvl5pPr lvl="4" algn="ctr">
              <a:spcBef>
                <a:spcPts val="0"/>
              </a:spcBef>
              <a:buClr>
                <a:schemeClr val="dk1"/>
              </a:buClr>
              <a:buSzPct val="100000"/>
              <a:buNone/>
              <a:defRPr sz="5200">
                <a:solidFill>
                  <a:schemeClr val="dk1"/>
                </a:solidFill>
              </a:defRPr>
            </a:lvl5pPr>
            <a:lvl6pPr lvl="5" algn="ctr">
              <a:spcBef>
                <a:spcPts val="0"/>
              </a:spcBef>
              <a:buClr>
                <a:schemeClr val="dk1"/>
              </a:buClr>
              <a:buSzPct val="100000"/>
              <a:buNone/>
              <a:defRPr sz="5200">
                <a:solidFill>
                  <a:schemeClr val="dk1"/>
                </a:solidFill>
              </a:defRPr>
            </a:lvl6pPr>
            <a:lvl7pPr lvl="6" algn="ctr">
              <a:spcBef>
                <a:spcPts val="0"/>
              </a:spcBef>
              <a:buClr>
                <a:schemeClr val="dk1"/>
              </a:buClr>
              <a:buSzPct val="100000"/>
              <a:buNone/>
              <a:defRPr sz="5200">
                <a:solidFill>
                  <a:schemeClr val="dk1"/>
                </a:solidFill>
              </a:defRPr>
            </a:lvl7pPr>
            <a:lvl8pPr lvl="7" algn="ctr">
              <a:spcBef>
                <a:spcPts val="0"/>
              </a:spcBef>
              <a:buClr>
                <a:schemeClr val="dk1"/>
              </a:buClr>
              <a:buSzPct val="100000"/>
              <a:buNone/>
              <a:defRPr sz="5200">
                <a:solidFill>
                  <a:schemeClr val="dk1"/>
                </a:solidFill>
              </a:defRPr>
            </a:lvl8pPr>
            <a:lvl9pPr lvl="8" algn="ctr">
              <a:spcBef>
                <a:spcPts val="0"/>
              </a:spcBef>
              <a:buClr>
                <a:schemeClr val="dk1"/>
              </a:buClr>
              <a:buSzPct val="100000"/>
              <a:buNone/>
              <a:defRPr sz="5200">
                <a:solidFill>
                  <a:schemeClr val="dk1"/>
                </a:solidFill>
              </a:defRPr>
            </a:lvl9pPr>
          </a:lstStyle>
          <a:p>
            <a:pPr algn="l"/>
            <a:r>
              <a:rPr lang="en" sz="1800" dirty="0" smtClean="0"/>
              <a:t>Jessica Frank</a:t>
            </a:r>
            <a:br>
              <a:rPr lang="en" sz="1800" dirty="0" smtClean="0"/>
            </a:br>
            <a:r>
              <a:rPr lang="en" sz="1800" dirty="0" smtClean="0"/>
              <a:t>A2J Project Lead</a:t>
            </a:r>
            <a:br>
              <a:rPr lang="en" sz="1800" dirty="0" smtClean="0"/>
            </a:br>
            <a:r>
              <a:rPr lang="en" sz="1800" dirty="0" smtClean="0"/>
              <a:t>CALI</a:t>
            </a:r>
            <a:br>
              <a:rPr lang="en" sz="1800" dirty="0" smtClean="0"/>
            </a:br>
            <a:r>
              <a:rPr lang="en" sz="1800" dirty="0" smtClean="0"/>
              <a:t>jessica@cali.org</a:t>
            </a:r>
            <a:br>
              <a:rPr lang="en" sz="1800" dirty="0" smtClean="0"/>
            </a:br>
            <a:r>
              <a:rPr lang="en" sz="1800" dirty="0" smtClean="0"/>
              <a:t>@a2jauthor</a:t>
            </a:r>
            <a:endParaRPr lang="en" sz="1800" dirty="0"/>
          </a:p>
        </p:txBody>
      </p:sp>
      <p:sp>
        <p:nvSpPr>
          <p:cNvPr id="2" name="Rectangle 1"/>
          <p:cNvSpPr/>
          <p:nvPr/>
        </p:nvSpPr>
        <p:spPr>
          <a:xfrm>
            <a:off x="2672773" y="1944770"/>
            <a:ext cx="3262432" cy="1015663"/>
          </a:xfrm>
          <a:prstGeom prst="rect">
            <a:avLst/>
          </a:prstGeom>
          <a:noFill/>
        </p:spPr>
        <p:txBody>
          <a:bodyPr wrap="none" lIns="91440" tIns="45720" rIns="91440" bIns="45720">
            <a:spAutoFit/>
          </a:bodyPr>
          <a:lstStyle/>
          <a:p>
            <a:pPr algn="ctr"/>
            <a:r>
              <a:rPr lang="en-US" sz="6000" b="1" cap="none" spc="0" dirty="0" smtClean="0">
                <a:ln w="0"/>
                <a:solidFill>
                  <a:srgbClr val="FF0000"/>
                </a:solidFill>
                <a:effectLst>
                  <a:outerShdw blurRad="38100" dist="25400" dir="5400000" algn="ctr" rotWithShape="0">
                    <a:srgbClr val="6E747A">
                      <a:alpha val="43000"/>
                    </a:srgbClr>
                  </a:outerShdw>
                </a:effectLst>
              </a:rPr>
              <a:t>JOIN US</a:t>
            </a:r>
            <a:endParaRPr lang="en-US" sz="6000" b="1" cap="none" spc="0" dirty="0">
              <a:ln w="0"/>
              <a:solidFill>
                <a:srgbClr val="FF0000"/>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418966688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pic>
        <p:nvPicPr>
          <p:cNvPr id="7" name="Shape 158" descr="original color with justhands.jpg"/>
          <p:cNvPicPr preferRelativeResize="0"/>
          <p:nvPr/>
        </p:nvPicPr>
        <p:blipFill>
          <a:blip r:embed="rId3">
            <a:alphaModFix/>
          </a:blip>
          <a:stretch>
            <a:fillRect/>
          </a:stretch>
        </p:blipFill>
        <p:spPr>
          <a:xfrm>
            <a:off x="2543695" y="0"/>
            <a:ext cx="3486021" cy="1418582"/>
          </a:xfrm>
          <a:prstGeom prst="rect">
            <a:avLst/>
          </a:prstGeom>
          <a:noFill/>
          <a:ln>
            <a:noFill/>
          </a:ln>
        </p:spPr>
      </p:pic>
      <p:sp>
        <p:nvSpPr>
          <p:cNvPr id="156" name="Shape 156"/>
          <p:cNvSpPr txBox="1">
            <a:spLocks noGrp="1"/>
          </p:cNvSpPr>
          <p:nvPr>
            <p:ph type="ctrTitle"/>
          </p:nvPr>
        </p:nvSpPr>
        <p:spPr>
          <a:xfrm>
            <a:off x="153758" y="3493631"/>
            <a:ext cx="2231995" cy="1537612"/>
          </a:xfrm>
          <a:prstGeom prst="rect">
            <a:avLst/>
          </a:prstGeom>
        </p:spPr>
        <p:txBody>
          <a:bodyPr lIns="91425" tIns="91425" rIns="91425" bIns="91425" anchor="b" anchorCtr="0">
            <a:noAutofit/>
          </a:bodyPr>
          <a:lstStyle/>
          <a:p>
            <a:pPr lvl="0" algn="l">
              <a:spcBef>
                <a:spcPts val="0"/>
              </a:spcBef>
              <a:buNone/>
            </a:pPr>
            <a:r>
              <a:rPr lang="en" sz="1800" dirty="0"/>
              <a:t>John </a:t>
            </a:r>
            <a:r>
              <a:rPr lang="en" sz="1800" dirty="0" smtClean="0"/>
              <a:t>Mayer</a:t>
            </a:r>
            <a:br>
              <a:rPr lang="en" sz="1800" dirty="0" smtClean="0"/>
            </a:br>
            <a:r>
              <a:rPr lang="en" sz="1800" dirty="0" smtClean="0"/>
              <a:t>Executive Director</a:t>
            </a:r>
            <a:br>
              <a:rPr lang="en" sz="1800" dirty="0" smtClean="0"/>
            </a:br>
            <a:r>
              <a:rPr lang="en" sz="1800" dirty="0" smtClean="0"/>
              <a:t>CALI</a:t>
            </a:r>
            <a:br>
              <a:rPr lang="en" sz="1800" dirty="0" smtClean="0"/>
            </a:br>
            <a:r>
              <a:rPr lang="en" sz="1800" dirty="0" smtClean="0"/>
              <a:t>jmayer@cali.org</a:t>
            </a:r>
            <a:br>
              <a:rPr lang="en" sz="1800" dirty="0" smtClean="0"/>
            </a:br>
            <a:r>
              <a:rPr lang="en" sz="1800" dirty="0" smtClean="0"/>
              <a:t>@johnpmayer</a:t>
            </a:r>
            <a:endParaRPr lang="en" sz="1800" dirty="0"/>
          </a:p>
        </p:txBody>
      </p:sp>
      <p:sp>
        <p:nvSpPr>
          <p:cNvPr id="4" name="TextBox 3"/>
          <p:cNvSpPr txBox="1"/>
          <p:nvPr/>
        </p:nvSpPr>
        <p:spPr>
          <a:xfrm>
            <a:off x="640569" y="493874"/>
            <a:ext cx="7931320" cy="2800767"/>
          </a:xfrm>
          <a:prstGeom prst="rect">
            <a:avLst/>
          </a:prstGeom>
          <a:noFill/>
        </p:spPr>
        <p:txBody>
          <a:bodyPr wrap="square" rtlCol="0">
            <a:spAutoFit/>
          </a:bodyPr>
          <a:lstStyle/>
          <a:p>
            <a:pPr algn="ctr"/>
            <a:r>
              <a:rPr lang="en-US" sz="4400" b="1" dirty="0"/>
              <a:t/>
            </a:r>
            <a:br>
              <a:rPr lang="en-US" sz="4400" b="1" dirty="0"/>
            </a:br>
            <a:r>
              <a:rPr lang="en-US" sz="4400" b="1" dirty="0" smtClean="0"/>
              <a:t>A </a:t>
            </a:r>
            <a:r>
              <a:rPr lang="en-US" sz="4400" b="1" dirty="0"/>
              <a:t>Decade of Using Document Assembly to Facilitate Access to </a:t>
            </a:r>
            <a:r>
              <a:rPr lang="en-US" sz="4400" b="1" dirty="0" smtClean="0"/>
              <a:t>Justice</a:t>
            </a:r>
            <a:endParaRPr lang="en-US" sz="4400" dirty="0"/>
          </a:p>
        </p:txBody>
      </p:sp>
      <p:sp>
        <p:nvSpPr>
          <p:cNvPr id="5" name="Shape 156"/>
          <p:cNvSpPr txBox="1">
            <a:spLocks/>
          </p:cNvSpPr>
          <p:nvPr/>
        </p:nvSpPr>
        <p:spPr>
          <a:xfrm>
            <a:off x="6619675" y="3493631"/>
            <a:ext cx="2231995" cy="1537612"/>
          </a:xfrm>
          <a:prstGeom prst="rect">
            <a:avLst/>
          </a:prstGeom>
          <a:noFill/>
          <a:ln>
            <a:noFill/>
          </a:ln>
        </p:spPr>
        <p:txBody>
          <a:bodyPr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ct val="100000"/>
              <a:buNone/>
              <a:defRPr sz="5200" b="0" i="0" u="none" strike="noStrike" cap="none">
                <a:solidFill>
                  <a:schemeClr val="dk1"/>
                </a:solidFill>
                <a:latin typeface="Arial"/>
                <a:ea typeface="Arial"/>
                <a:cs typeface="Arial"/>
                <a:sym typeface="Arial"/>
              </a:defRPr>
            </a:lvl1pPr>
            <a:lvl2pPr lvl="1" algn="ctr">
              <a:spcBef>
                <a:spcPts val="0"/>
              </a:spcBef>
              <a:buClr>
                <a:schemeClr val="dk1"/>
              </a:buClr>
              <a:buSzPct val="100000"/>
              <a:buNone/>
              <a:defRPr sz="5200">
                <a:solidFill>
                  <a:schemeClr val="dk1"/>
                </a:solidFill>
              </a:defRPr>
            </a:lvl2pPr>
            <a:lvl3pPr lvl="2" algn="ctr">
              <a:spcBef>
                <a:spcPts val="0"/>
              </a:spcBef>
              <a:buClr>
                <a:schemeClr val="dk1"/>
              </a:buClr>
              <a:buSzPct val="100000"/>
              <a:buNone/>
              <a:defRPr sz="5200">
                <a:solidFill>
                  <a:schemeClr val="dk1"/>
                </a:solidFill>
              </a:defRPr>
            </a:lvl3pPr>
            <a:lvl4pPr lvl="3" algn="ctr">
              <a:spcBef>
                <a:spcPts val="0"/>
              </a:spcBef>
              <a:buClr>
                <a:schemeClr val="dk1"/>
              </a:buClr>
              <a:buSzPct val="100000"/>
              <a:buNone/>
              <a:defRPr sz="5200">
                <a:solidFill>
                  <a:schemeClr val="dk1"/>
                </a:solidFill>
              </a:defRPr>
            </a:lvl4pPr>
            <a:lvl5pPr lvl="4" algn="ctr">
              <a:spcBef>
                <a:spcPts val="0"/>
              </a:spcBef>
              <a:buClr>
                <a:schemeClr val="dk1"/>
              </a:buClr>
              <a:buSzPct val="100000"/>
              <a:buNone/>
              <a:defRPr sz="5200">
                <a:solidFill>
                  <a:schemeClr val="dk1"/>
                </a:solidFill>
              </a:defRPr>
            </a:lvl5pPr>
            <a:lvl6pPr lvl="5" algn="ctr">
              <a:spcBef>
                <a:spcPts val="0"/>
              </a:spcBef>
              <a:buClr>
                <a:schemeClr val="dk1"/>
              </a:buClr>
              <a:buSzPct val="100000"/>
              <a:buNone/>
              <a:defRPr sz="5200">
                <a:solidFill>
                  <a:schemeClr val="dk1"/>
                </a:solidFill>
              </a:defRPr>
            </a:lvl6pPr>
            <a:lvl7pPr lvl="6" algn="ctr">
              <a:spcBef>
                <a:spcPts val="0"/>
              </a:spcBef>
              <a:buClr>
                <a:schemeClr val="dk1"/>
              </a:buClr>
              <a:buSzPct val="100000"/>
              <a:buNone/>
              <a:defRPr sz="5200">
                <a:solidFill>
                  <a:schemeClr val="dk1"/>
                </a:solidFill>
              </a:defRPr>
            </a:lvl7pPr>
            <a:lvl8pPr lvl="7" algn="ctr">
              <a:spcBef>
                <a:spcPts val="0"/>
              </a:spcBef>
              <a:buClr>
                <a:schemeClr val="dk1"/>
              </a:buClr>
              <a:buSzPct val="100000"/>
              <a:buNone/>
              <a:defRPr sz="5200">
                <a:solidFill>
                  <a:schemeClr val="dk1"/>
                </a:solidFill>
              </a:defRPr>
            </a:lvl8pPr>
            <a:lvl9pPr lvl="8" algn="ctr">
              <a:spcBef>
                <a:spcPts val="0"/>
              </a:spcBef>
              <a:buClr>
                <a:schemeClr val="dk1"/>
              </a:buClr>
              <a:buSzPct val="100000"/>
              <a:buNone/>
              <a:defRPr sz="5200">
                <a:solidFill>
                  <a:schemeClr val="dk1"/>
                </a:solidFill>
              </a:defRPr>
            </a:lvl9pPr>
          </a:lstStyle>
          <a:p>
            <a:pPr algn="l"/>
            <a:r>
              <a:rPr lang="en" sz="1800" dirty="0" smtClean="0"/>
              <a:t>Jessica Frank</a:t>
            </a:r>
            <a:br>
              <a:rPr lang="en" sz="1800" dirty="0" smtClean="0"/>
            </a:br>
            <a:r>
              <a:rPr lang="en" sz="1800" dirty="0" smtClean="0"/>
              <a:t>A2J Project Lead</a:t>
            </a:r>
            <a:br>
              <a:rPr lang="en" sz="1800" dirty="0" smtClean="0"/>
            </a:br>
            <a:r>
              <a:rPr lang="en" sz="1800" dirty="0" smtClean="0"/>
              <a:t>CALI</a:t>
            </a:r>
            <a:br>
              <a:rPr lang="en" sz="1800" dirty="0" smtClean="0"/>
            </a:br>
            <a:r>
              <a:rPr lang="en" sz="1800" dirty="0" smtClean="0"/>
              <a:t>jessica@cali.org</a:t>
            </a:r>
            <a:br>
              <a:rPr lang="en" sz="1800" dirty="0" smtClean="0"/>
            </a:br>
            <a:r>
              <a:rPr lang="en" sz="1800" dirty="0" smtClean="0"/>
              <a:t>@a2jauthor</a:t>
            </a:r>
            <a:endParaRPr lang="en" sz="1800" dirty="0"/>
          </a:p>
        </p:txBody>
      </p:sp>
    </p:spTree>
    <p:extLst>
      <p:ext uri="{BB962C8B-B14F-4D97-AF65-F5344CB8AC3E}">
        <p14:creationId xmlns:p14="http://schemas.microsoft.com/office/powerpoint/2010/main" val="1466643593"/>
      </p:ext>
    </p:extLst>
  </p:cSld>
  <p:clrMapOvr>
    <a:masterClrMapping/>
  </p:clrMapOvr>
  <p:timing>
    <p:tnLst>
      <p:par>
        <p:cTn id="1" dur="indefinite" restart="never" nodeType="tmRoot"/>
      </p:par>
    </p:tnLst>
  </p:timing>
</p:sld>
</file>

<file path=ppt/theme/theme1.xml><?xml version="1.0" encoding="utf-8"?>
<a:theme xmlns:a="http://schemas.openxmlformats.org/drawingml/2006/main" name="simple-light-2">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4280</TotalTime>
  <Words>827</Words>
  <Application>Microsoft Office PowerPoint</Application>
  <PresentationFormat>On-screen Show (16:9)</PresentationFormat>
  <Paragraphs>163</Paragraphs>
  <Slides>53</Slides>
  <Notes>20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53</vt:i4>
      </vt:variant>
    </vt:vector>
  </HeadingPairs>
  <TitlesOfParts>
    <vt:vector size="59" baseType="lpstr">
      <vt:lpstr>FrankRuehl</vt:lpstr>
      <vt:lpstr>Tahoma</vt:lpstr>
      <vt:lpstr>Wingdings</vt:lpstr>
      <vt:lpstr>Arial</vt:lpstr>
      <vt:lpstr>Ebrima</vt:lpstr>
      <vt:lpstr>simple-light-2</vt:lpstr>
      <vt:lpstr>John Mayer Executive Director CALI jmayer@cali.org @johnpmayer</vt:lpstr>
      <vt:lpstr>John Mayer Executive Director CALI jmayer@cali.org @johnpmayer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A2J Author Around the World</vt:lpstr>
      <vt:lpstr>A2J Author Around the World</vt:lpstr>
      <vt:lpstr>A2J Guided Interviews: IRL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John Mayer Executive Director CALI jmayer@cali.org @johnpmayer</vt:lpstr>
      <vt:lpstr>John Mayer Executive Director CALI jmayer@cali.org @johnpmayer</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John Mayer, Executive Director, CALI Jessica Frank, Content Development Coordinator, CALI</dc:title>
  <dc:creator>johnpmayer</dc:creator>
  <cp:lastModifiedBy>johnpmayer</cp:lastModifiedBy>
  <cp:revision>88</cp:revision>
  <dcterms:modified xsi:type="dcterms:W3CDTF">2017-10-21T17:21:02Z</dcterms:modified>
</cp:coreProperties>
</file>